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46"/>
  </p:notesMasterIdLst>
  <p:sldIdLst>
    <p:sldId id="299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256" r:id="rId10"/>
    <p:sldId id="308" r:id="rId11"/>
    <p:sldId id="272" r:id="rId12"/>
    <p:sldId id="282" r:id="rId13"/>
    <p:sldId id="309" r:id="rId14"/>
    <p:sldId id="310" r:id="rId15"/>
    <p:sldId id="278" r:id="rId16"/>
    <p:sldId id="287" r:id="rId17"/>
    <p:sldId id="261" r:id="rId18"/>
    <p:sldId id="273" r:id="rId19"/>
    <p:sldId id="314" r:id="rId20"/>
    <p:sldId id="288" r:id="rId21"/>
    <p:sldId id="289" r:id="rId22"/>
    <p:sldId id="318" r:id="rId23"/>
    <p:sldId id="290" r:id="rId24"/>
    <p:sldId id="291" r:id="rId25"/>
    <p:sldId id="293" r:id="rId26"/>
    <p:sldId id="294" r:id="rId27"/>
    <p:sldId id="277" r:id="rId28"/>
    <p:sldId id="279" r:id="rId29"/>
    <p:sldId id="313" r:id="rId30"/>
    <p:sldId id="292" r:id="rId31"/>
    <p:sldId id="286" r:id="rId32"/>
    <p:sldId id="295" r:id="rId33"/>
    <p:sldId id="296" r:id="rId34"/>
    <p:sldId id="315" r:id="rId35"/>
    <p:sldId id="316" r:id="rId36"/>
    <p:sldId id="280" r:id="rId37"/>
    <p:sldId id="260" r:id="rId38"/>
    <p:sldId id="274" r:id="rId39"/>
    <p:sldId id="317" r:id="rId40"/>
    <p:sldId id="276" r:id="rId41"/>
    <p:sldId id="275" r:id="rId42"/>
    <p:sldId id="297" r:id="rId43"/>
    <p:sldId id="285" r:id="rId44"/>
    <p:sldId id="298" r:id="rId45"/>
  </p:sldIdLst>
  <p:sldSz cx="9144000" cy="5143500" type="screen16x9"/>
  <p:notesSz cx="6858000" cy="9144000"/>
  <p:embeddedFontLst>
    <p:embeddedFont>
      <p:font typeface="Helvetica Neue" panose="020B0604020202020204" charset="0"/>
      <p:regular r:id="rId47"/>
      <p:bold r:id="rId48"/>
      <p:italic r:id="rId49"/>
      <p:boldItalic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  <p:embeddedFont>
      <p:font typeface="Titillium Web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75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16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70947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8D213-5A49-47BD-93FE-0498D1B1C279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602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528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21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055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481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1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40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399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690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28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8D213-5A49-47BD-93FE-0498D1B1C279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53677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968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*Mine </a:t>
            </a:r>
            <a:r>
              <a:rPr lang="es-ES" dirty="0" err="1"/>
              <a:t>talk</a:t>
            </a:r>
            <a:r>
              <a:rPr lang="es-ES" dirty="0"/>
              <a:t> 8 formas de usar </a:t>
            </a:r>
            <a:r>
              <a:rPr lang="es-ES" dirty="0" err="1"/>
              <a:t>rmarkdown</a:t>
            </a:r>
            <a:endParaRPr lang="es-ES" dirty="0"/>
          </a:p>
          <a:p>
            <a:pPr lvl="0">
              <a:spcBef>
                <a:spcPts val="0"/>
              </a:spcBef>
              <a:buNone/>
            </a:pPr>
            <a:endParaRPr lang="es-ES" dirty="0"/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1-notebook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escribe la clase y lo que le va a dar a los alumnos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2-html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transforma lo que hizo para que lo vean los pibes en </a:t>
            </a:r>
            <a:r>
              <a:rPr lang="es-ES" dirty="0" err="1"/>
              <a:t>html</a:t>
            </a:r>
            <a:endParaRPr lang="es-ES" dirty="0"/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3-xarigan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hace una </a:t>
            </a:r>
            <a:r>
              <a:rPr lang="es-ES" dirty="0" err="1"/>
              <a:t>presentacion</a:t>
            </a:r>
            <a:r>
              <a:rPr lang="es-ES" dirty="0"/>
              <a:t> de </a:t>
            </a:r>
            <a:r>
              <a:rPr lang="es-ES" dirty="0" err="1"/>
              <a:t>powerpoint</a:t>
            </a:r>
            <a:endParaRPr lang="es-ES" dirty="0"/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4-blogdown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hay que escribir </a:t>
            </a:r>
            <a:r>
              <a:rPr lang="es-ES" dirty="0" err="1"/>
              <a:t>codigo</a:t>
            </a:r>
            <a:r>
              <a:rPr lang="es-ES" dirty="0"/>
              <a:t> para llamar al servidor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5-github </a:t>
            </a:r>
            <a:r>
              <a:rPr lang="es-ES" dirty="0" err="1"/>
              <a:t>document</a:t>
            </a:r>
            <a:endParaRPr lang="es-ES" dirty="0"/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para que los chicos manden la tarea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6-pdf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para imprimir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7-shiny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8-bookdown.yml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33652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*Mine </a:t>
            </a:r>
            <a:r>
              <a:rPr lang="es-ES" dirty="0" err="1"/>
              <a:t>talk</a:t>
            </a:r>
            <a:r>
              <a:rPr lang="es-ES" dirty="0"/>
              <a:t> 8 formas de usar </a:t>
            </a:r>
            <a:r>
              <a:rPr lang="es-ES" dirty="0" err="1"/>
              <a:t>rmarkdown</a:t>
            </a:r>
            <a:endParaRPr lang="es-ES" dirty="0"/>
          </a:p>
          <a:p>
            <a:pPr lvl="0">
              <a:spcBef>
                <a:spcPts val="0"/>
              </a:spcBef>
              <a:buNone/>
            </a:pPr>
            <a:endParaRPr lang="es-ES" dirty="0"/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1-notebook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escribe la clase y lo que le va a dar a los alumnos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2-html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transforma lo que hizo para que lo vean los pibes en </a:t>
            </a:r>
            <a:r>
              <a:rPr lang="es-ES" dirty="0" err="1"/>
              <a:t>html</a:t>
            </a:r>
            <a:endParaRPr lang="es-ES" dirty="0"/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3-xarigan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hace una </a:t>
            </a:r>
            <a:r>
              <a:rPr lang="es-ES" dirty="0" err="1"/>
              <a:t>presentacion</a:t>
            </a:r>
            <a:r>
              <a:rPr lang="es-ES" dirty="0"/>
              <a:t> de </a:t>
            </a:r>
            <a:r>
              <a:rPr lang="es-ES" dirty="0" err="1"/>
              <a:t>powerpoint</a:t>
            </a:r>
            <a:endParaRPr lang="es-ES" dirty="0"/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4-blogdown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hay que escribir </a:t>
            </a:r>
            <a:r>
              <a:rPr lang="es-ES" dirty="0" err="1"/>
              <a:t>codigo</a:t>
            </a:r>
            <a:r>
              <a:rPr lang="es-ES" dirty="0"/>
              <a:t> para llamar al servidor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5-github </a:t>
            </a:r>
            <a:r>
              <a:rPr lang="es-ES" dirty="0" err="1"/>
              <a:t>document</a:t>
            </a:r>
            <a:endParaRPr lang="es-ES" dirty="0"/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para que los chicos manden la tarea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6-pdf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para imprimir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7-shiny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8-bookdown.yml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3180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*Mine </a:t>
            </a:r>
            <a:r>
              <a:rPr lang="es-ES" dirty="0" err="1"/>
              <a:t>talk</a:t>
            </a:r>
            <a:r>
              <a:rPr lang="es-ES" dirty="0"/>
              <a:t> 8 formas de usar </a:t>
            </a:r>
            <a:r>
              <a:rPr lang="es-ES" dirty="0" err="1"/>
              <a:t>rmarkdown</a:t>
            </a:r>
            <a:endParaRPr lang="es-ES" dirty="0"/>
          </a:p>
          <a:p>
            <a:pPr lvl="0">
              <a:spcBef>
                <a:spcPts val="0"/>
              </a:spcBef>
              <a:buNone/>
            </a:pPr>
            <a:endParaRPr lang="es-ES" dirty="0"/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1-notebook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escribe la clase y lo que le va a dar a los alumnos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2-html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transforma lo que hizo para que lo vean los pibes en </a:t>
            </a:r>
            <a:r>
              <a:rPr lang="es-ES" dirty="0" err="1"/>
              <a:t>html</a:t>
            </a:r>
            <a:endParaRPr lang="es-ES" dirty="0"/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3-xarigan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hace una </a:t>
            </a:r>
            <a:r>
              <a:rPr lang="es-ES" dirty="0" err="1"/>
              <a:t>presentacion</a:t>
            </a:r>
            <a:r>
              <a:rPr lang="es-ES" dirty="0"/>
              <a:t> de </a:t>
            </a:r>
            <a:r>
              <a:rPr lang="es-ES" dirty="0" err="1"/>
              <a:t>powerpoint</a:t>
            </a:r>
            <a:endParaRPr lang="es-ES" dirty="0"/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4-blogdown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hay que escribir </a:t>
            </a:r>
            <a:r>
              <a:rPr lang="es-ES" dirty="0" err="1"/>
              <a:t>codigo</a:t>
            </a:r>
            <a:r>
              <a:rPr lang="es-ES" dirty="0"/>
              <a:t> para llamar al servidor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5-github </a:t>
            </a:r>
            <a:r>
              <a:rPr lang="es-ES" dirty="0" err="1"/>
              <a:t>document</a:t>
            </a:r>
            <a:endParaRPr lang="es-ES" dirty="0"/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para que los chicos manden la tarea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6-pdf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para imprimir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7-shiny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8-bookdown.yml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301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037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439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189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416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667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81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603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7360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144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494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08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9280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7230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022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261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1756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477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5016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AR" dirty="0"/>
              <a:t>Algo sobre global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8079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AR" dirty="0"/>
              <a:t>Algo sobre global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1949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" name="Shape 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" name="Shape 6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  <p:sldLayoutId id="2147483658" r:id="rId6"/>
    <p:sldLayoutId id="2147483659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jennybc.github.io/purrr-tutorial/index.html" TargetMode="External"/><Relationship Id="rId3" Type="http://schemas.openxmlformats.org/officeDocument/2006/relationships/hyperlink" Target="https://twitter.com/JennyBryan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hyperlink" Target="http://happygitwithr.com/" TargetMode="External"/><Relationship Id="rId4" Type="http://schemas.openxmlformats.org/officeDocument/2006/relationships/image" Target="../media/image31.jpeg"/><Relationship Id="rId9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dv-r.hadley.nz/evaluation.html" TargetMode="External"/><Relationship Id="rId3" Type="http://schemas.openxmlformats.org/officeDocument/2006/relationships/image" Target="../media/image36.png"/><Relationship Id="rId7" Type="http://schemas.openxmlformats.org/officeDocument/2006/relationships/hyperlink" Target="https://adv-r.hadley.nz/quasiquotation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dv-r.hadley.nz/expressions.html" TargetMode="External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hyperlink" Target="https://twitter.com/hadleywickham" TargetMode="External"/><Relationship Id="rId9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icook.or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jpeg"/><Relationship Id="rId4" Type="http://schemas.openxmlformats.org/officeDocument/2006/relationships/hyperlink" Target="https://github.com/jjallair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dzer/rstudio_conf" TargetMode="External"/><Relationship Id="rId3" Type="http://schemas.openxmlformats.org/officeDocument/2006/relationships/hyperlink" Target="https://github.com/ajmcoqui/debuggingRStudio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wch" TargetMode="External"/><Relationship Id="rId5" Type="http://schemas.openxmlformats.org/officeDocument/2006/relationships/hyperlink" Target="https://github.com/rstudio/rstudio-conf/tree/master/2018/Shinytest-Winston_Chang" TargetMode="External"/><Relationship Id="rId4" Type="http://schemas.openxmlformats.org/officeDocument/2006/relationships/hyperlink" Target="https://github.com/ajmcoqui" TargetMode="External"/><Relationship Id="rId9" Type="http://schemas.openxmlformats.org/officeDocument/2006/relationships/hyperlink" Target="https://github.com/edz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hyperlink" Target="https://yihui.name/" TargetMode="Externa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thatkinson/rstudio-conf-2018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hyperlink" Target="http://giorasimchoni.com/" TargetMode="External"/><Relationship Id="rId4" Type="http://schemas.openxmlformats.org/officeDocument/2006/relationships/hyperlink" Target="http://giorasimchoni.com/rstudio_conf_2018_talk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hyperlink" Target="https://twitter.com/drob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hyperlink" Target="https://twitter.com/ma_salmo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jpe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fly_upside_down" TargetMode="Externa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witter.com/CMasticatio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TextShape 1"/>
          <p:cNvSpPr txBox="1"/>
          <p:nvPr/>
        </p:nvSpPr>
        <p:spPr>
          <a:xfrm>
            <a:off x="762120" y="2876760"/>
            <a:ext cx="8305560" cy="1159560"/>
          </a:xfrm>
          <a:prstGeom prst="rect">
            <a:avLst/>
          </a:prstGeom>
          <a:noFill/>
          <a:ln>
            <a:noFill/>
          </a:ln>
        </p:spPr>
        <p:txBody>
          <a:bodyPr lIns="91080" tIns="91080" rIns="91080" bIns="91080" anchor="ctr"/>
          <a:lstStyle/>
          <a:p>
            <a:pPr>
              <a:lnSpc>
                <a:spcPct val="100000"/>
              </a:lnSpc>
            </a:pPr>
            <a:r>
              <a:rPr lang="en-US" sz="4800" b="1" strike="noStrike" spc="-1" dirty="0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     Ladies Buenos Aires</a:t>
            </a:r>
            <a:br>
              <a:rPr dirty="0"/>
            </a:br>
            <a:r>
              <a:rPr lang="en-US" sz="4800" b="1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Segunda</a:t>
            </a:r>
            <a:r>
              <a:rPr lang="en-US" sz="4800" b="1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lang="en-US" sz="4800" b="1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Temporada</a:t>
            </a:r>
            <a:endParaRPr lang="en-US" sz="4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3" name="CustomShape 2"/>
          <p:cNvSpPr/>
          <p:nvPr/>
        </p:nvSpPr>
        <p:spPr>
          <a:xfrm>
            <a:off x="578880" y="369000"/>
            <a:ext cx="4367160" cy="950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80" tIns="91080" rIns="91080" bIns="9108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library</a:t>
            </a:r>
            <a:r>
              <a:rPr lang="en-US" sz="1400" b="0" strike="noStrike" spc="-1">
                <a:solidFill>
                  <a:srgbClr val="68768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dplyr</a:t>
            </a:r>
            <a:r>
              <a:rPr lang="en-US" sz="1400" b="0" strike="noStrike" spc="-1">
                <a:solidFill>
                  <a:srgbClr val="68768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rladies_global </a:t>
            </a:r>
            <a:r>
              <a:rPr lang="en-US" sz="1400" b="0" strike="noStrike" spc="-1">
                <a:solidFill>
                  <a:srgbClr val="68768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%&gt;%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 filter</a:t>
            </a:r>
            <a:r>
              <a:rPr lang="en-US" sz="1400" b="0" strike="noStrike" spc="-1">
                <a:solidFill>
                  <a:srgbClr val="68768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city == </a:t>
            </a:r>
            <a:r>
              <a:rPr lang="en-US" sz="1400" b="0" strike="noStrike" spc="-1">
                <a:solidFill>
                  <a:srgbClr val="036A0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'Buenos Aires'</a:t>
            </a:r>
            <a:r>
              <a:rPr lang="en-US" sz="1400" b="0" strike="noStrike" spc="-1">
                <a:solidFill>
                  <a:srgbClr val="68768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4" name="Shape 66"/>
          <p:cNvPicPr/>
          <p:nvPr/>
        </p:nvPicPr>
        <p:blipFill>
          <a:blip r:embed="rId3"/>
          <a:srcRect l="6211" t="9370" r="7019" b="25560"/>
          <a:stretch/>
        </p:blipFill>
        <p:spPr>
          <a:xfrm>
            <a:off x="762120" y="2419200"/>
            <a:ext cx="1176120" cy="941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38017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4F010168-111A-4F1F-98BF-D56A88607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03598"/>
            <a:ext cx="438150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utor, Libro, Cerrado, Portada, La Literatura, Novela">
            <a:extLst>
              <a:ext uri="{FF2B5EF4-FFF2-40B4-BE49-F238E27FC236}">
                <a16:creationId xmlns:a16="http://schemas.microsoft.com/office/drawing/2014/main" id="{B79088B4-B89D-43CC-87CB-923D13FB7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20" y="3749420"/>
            <a:ext cx="504056" cy="3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90DF50-762B-4F9F-A78B-933F0A32B2C0}"/>
              </a:ext>
            </a:extLst>
          </p:cNvPr>
          <p:cNvSpPr txBox="1"/>
          <p:nvPr/>
        </p:nvSpPr>
        <p:spPr>
          <a:xfrm>
            <a:off x="1403648" y="627534"/>
            <a:ext cx="36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Cantidad de información sobre R</a:t>
            </a:r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A3E5CF-BE85-4530-9DDE-AD27F12AA265}"/>
              </a:ext>
            </a:extLst>
          </p:cNvPr>
          <p:cNvSpPr txBox="1"/>
          <p:nvPr/>
        </p:nvSpPr>
        <p:spPr>
          <a:xfrm>
            <a:off x="5220072" y="621892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Cantidad de información sobre R</a:t>
            </a:r>
          </a:p>
          <a:p>
            <a:r>
              <a:rPr lang="es-AR" dirty="0">
                <a:solidFill>
                  <a:schemeClr val="accent5">
                    <a:lumMod val="75000"/>
                  </a:schemeClr>
                </a:solidFill>
              </a:rPr>
              <a:t>que tengo tiempo para leer</a:t>
            </a:r>
          </a:p>
          <a:p>
            <a:r>
              <a:rPr lang="es-AR" dirty="0">
                <a:solidFill>
                  <a:schemeClr val="accent5">
                    <a:lumMod val="75000"/>
                  </a:schemeClr>
                </a:solidFill>
              </a:rPr>
              <a:t>(cada x meses)</a:t>
            </a:r>
            <a:endParaRPr lang="en-CA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032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528047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AR" dirty="0"/>
              <a:t>Material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4E8CD2-4552-4F3D-8102-A00587AC4F7F}"/>
              </a:ext>
            </a:extLst>
          </p:cNvPr>
          <p:cNvSpPr/>
          <p:nvPr/>
        </p:nvSpPr>
        <p:spPr>
          <a:xfrm>
            <a:off x="692024" y="1509921"/>
            <a:ext cx="66162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00B0F0"/>
                </a:solidFill>
              </a:rPr>
              <a:t>https://github.com/rstudio/rstudio-conf/tree/master/2018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709035-22BF-4A50-895E-9A5013D79252}"/>
              </a:ext>
            </a:extLst>
          </p:cNvPr>
          <p:cNvSpPr/>
          <p:nvPr/>
        </p:nvSpPr>
        <p:spPr>
          <a:xfrm>
            <a:off x="692024" y="3003798"/>
            <a:ext cx="7186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solidFill>
                  <a:srgbClr val="00B0F0"/>
                </a:solidFill>
              </a:rPr>
              <a:t>https://github.com/simecek/RStudioConf2018Slides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3D44BC-E2EA-4470-BE7B-AFE3D11D4315}"/>
              </a:ext>
            </a:extLst>
          </p:cNvPr>
          <p:cNvSpPr txBox="1"/>
          <p:nvPr/>
        </p:nvSpPr>
        <p:spPr>
          <a:xfrm>
            <a:off x="755576" y="2571750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Filminas ordenadas: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34E6C-CBC1-4640-AD6A-F3CACD1E0A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044"/>
          <a:stretch/>
        </p:blipFill>
        <p:spPr>
          <a:xfrm>
            <a:off x="679335" y="3651870"/>
            <a:ext cx="5705475" cy="1491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2D7B62-81DC-4DF1-A0DE-E3EC9CE46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480" y="-49822"/>
            <a:ext cx="4860776" cy="13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4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9F40D3-66F9-419D-BB78-85D39172D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596" y="17633"/>
            <a:ext cx="3516899" cy="4689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FD3A66-2C54-473B-B844-F6B860ECA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066" y="2787774"/>
            <a:ext cx="3109472" cy="23321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00EE2-B206-48A4-A693-437405603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8670" y="37130"/>
            <a:ext cx="4171975" cy="3128982"/>
          </a:xfrm>
          <a:prstGeom prst="rect">
            <a:avLst/>
          </a:prstGeom>
        </p:spPr>
      </p:pic>
      <p:sp>
        <p:nvSpPr>
          <p:cNvPr id="5" name="Shape 99">
            <a:extLst>
              <a:ext uri="{FF2B5EF4-FFF2-40B4-BE49-F238E27FC236}">
                <a16:creationId xmlns:a16="http://schemas.microsoft.com/office/drawing/2014/main" id="{8A54EAC1-6EB2-4573-A640-75135A7F1C6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33406" y="3511283"/>
            <a:ext cx="248619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AR" dirty="0"/>
              <a:t>M</a:t>
            </a:r>
            <a:r>
              <a:rPr lang="en-CA" dirty="0" err="1"/>
              <a:t>eetup</a:t>
            </a:r>
            <a:r>
              <a:rPr lang="en-CA" dirty="0"/>
              <a:t> Pre-</a:t>
            </a:r>
            <a:r>
              <a:rPr lang="en-CA" dirty="0" err="1"/>
              <a:t>Congreso</a:t>
            </a:r>
            <a:endParaRPr lang="en-CA" dirty="0"/>
          </a:p>
          <a:p>
            <a:pPr lvl="0" algn="ctr" rtl="0">
              <a:spcBef>
                <a:spcPts val="0"/>
              </a:spcBef>
              <a:buNone/>
            </a:pPr>
            <a:r>
              <a:rPr lang="es-AR" dirty="0"/>
              <a:t>R</a:t>
            </a:r>
            <a:r>
              <a:rPr lang="en-CA" dirty="0"/>
              <a:t>-Ladies San Diego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36401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F4CC59-87DC-4EB0-ACBF-8F58B1231D62}"/>
              </a:ext>
            </a:extLst>
          </p:cNvPr>
          <p:cNvSpPr/>
          <p:nvPr/>
        </p:nvSpPr>
        <p:spPr>
          <a:xfrm>
            <a:off x="467543" y="1635646"/>
            <a:ext cx="12474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657786"/>
                </a:solidFill>
                <a:latin typeface="Segoe UI" panose="020B0502040204020203" pitchFamily="34" charset="0"/>
                <a:hlinkClick r:id="rId3"/>
              </a:rPr>
              <a:t>@</a:t>
            </a:r>
            <a:r>
              <a:rPr lang="en-CA" dirty="0" err="1">
                <a:solidFill>
                  <a:srgbClr val="657786"/>
                </a:solidFill>
                <a:latin typeface="Segoe UI" panose="020B0502040204020203" pitchFamily="34" charset="0"/>
                <a:hlinkClick r:id="rId3"/>
              </a:rPr>
              <a:t>JennyBryan</a:t>
            </a:r>
            <a:endParaRPr lang="en-CA" dirty="0"/>
          </a:p>
        </p:txBody>
      </p:sp>
      <p:pic>
        <p:nvPicPr>
          <p:cNvPr id="2050" name="Picture 2" descr="Jenny Bryan">
            <a:extLst>
              <a:ext uri="{FF2B5EF4-FFF2-40B4-BE49-F238E27FC236}">
                <a16:creationId xmlns:a16="http://schemas.microsoft.com/office/drawing/2014/main" id="{5C9AC7B2-54EC-4FA8-BA1A-E56FE6B6F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96" y="51470"/>
            <a:ext cx="1472952" cy="14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5B94C6-1528-4CC1-ABF6-F4D51CFEB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784" y="104404"/>
            <a:ext cx="3239641" cy="2417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206816-A38E-4BB0-9D0B-A2F43D23E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765" y="114299"/>
            <a:ext cx="2616523" cy="2109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201E75-115C-4E81-A167-BFDDCEAF1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0032" y="2633885"/>
            <a:ext cx="2859933" cy="2125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D13E19-A673-4310-A237-6EDFC3353735}"/>
              </a:ext>
            </a:extLst>
          </p:cNvPr>
          <p:cNvSpPr/>
          <p:nvPr/>
        </p:nvSpPr>
        <p:spPr>
          <a:xfrm>
            <a:off x="125780" y="4198977"/>
            <a:ext cx="39533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8"/>
              </a:rPr>
              <a:t>https://jennybc.github.io/purrr-tutorial/index.html</a:t>
            </a:r>
            <a:endParaRPr lang="en-CA" dirty="0"/>
          </a:p>
          <a:p>
            <a:r>
              <a:rPr lang="en-CA" i="1" dirty="0"/>
              <a:t>--- Tutorial de </a:t>
            </a:r>
            <a:r>
              <a:rPr lang="en-CA" i="1" dirty="0" err="1"/>
              <a:t>Purrr</a:t>
            </a:r>
            <a:endParaRPr lang="en-CA" dirty="0"/>
          </a:p>
        </p:txBody>
      </p:sp>
      <p:pic>
        <p:nvPicPr>
          <p:cNvPr id="2054" name="Picture 6" descr="Tutorial: Solving iteration problems with purrr">
            <a:extLst>
              <a:ext uri="{FF2B5EF4-FFF2-40B4-BE49-F238E27FC236}">
                <a16:creationId xmlns:a16="http://schemas.microsoft.com/office/drawing/2014/main" id="{C669D01B-A0C2-4AE8-974B-0350D7846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035" y="2610271"/>
            <a:ext cx="1356816" cy="157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479A54-0801-4540-B2B8-97C52CB57378}"/>
              </a:ext>
            </a:extLst>
          </p:cNvPr>
          <p:cNvSpPr/>
          <p:nvPr/>
        </p:nvSpPr>
        <p:spPr>
          <a:xfrm>
            <a:off x="215675" y="4694382"/>
            <a:ext cx="3804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10"/>
              </a:rPr>
              <a:t>http://happygitwithr.com</a:t>
            </a:r>
            <a:r>
              <a:rPr lang="en-CA" dirty="0"/>
              <a:t> </a:t>
            </a:r>
            <a:r>
              <a:rPr lang="en-CA" i="1" dirty="0"/>
              <a:t>--- Tutorial de GitHub</a:t>
            </a:r>
          </a:p>
        </p:txBody>
      </p:sp>
    </p:spTree>
    <p:extLst>
      <p:ext uri="{BB962C8B-B14F-4D97-AF65-F5344CB8AC3E}">
        <p14:creationId xmlns:p14="http://schemas.microsoft.com/office/powerpoint/2010/main" val="857037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744ED7D-4F98-4B5C-AE6B-67D2B7555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045" y="1906417"/>
            <a:ext cx="3933833" cy="26639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F4CC59-87DC-4EB0-ACBF-8F58B1231D62}"/>
              </a:ext>
            </a:extLst>
          </p:cNvPr>
          <p:cNvSpPr/>
          <p:nvPr/>
        </p:nvSpPr>
        <p:spPr>
          <a:xfrm>
            <a:off x="467543" y="1635646"/>
            <a:ext cx="15712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hlinkClick r:id="rId4"/>
              </a:rPr>
              <a:t>@</a:t>
            </a:r>
            <a:r>
              <a:rPr lang="en-CA" dirty="0" err="1">
                <a:hlinkClick r:id="rId4"/>
              </a:rPr>
              <a:t>hadleywickham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87818C-9877-4771-987D-C0B0F41111EB}"/>
              </a:ext>
            </a:extLst>
          </p:cNvPr>
          <p:cNvSpPr/>
          <p:nvPr/>
        </p:nvSpPr>
        <p:spPr>
          <a:xfrm>
            <a:off x="3369072" y="112861"/>
            <a:ext cx="23807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333333"/>
                </a:solidFill>
                <a:latin typeface="Helvetica Neue" panose="020B0604020202020204" charset="0"/>
              </a:rPr>
              <a:t>abstract syntax trees (AST) 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AF9E5-6B92-45FA-90EC-8987C3778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674" y="496934"/>
            <a:ext cx="2152650" cy="990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33EFCA-4B96-4456-BDB2-C2B2346F273C}"/>
              </a:ext>
            </a:extLst>
          </p:cNvPr>
          <p:cNvSpPr/>
          <p:nvPr/>
        </p:nvSpPr>
        <p:spPr>
          <a:xfrm>
            <a:off x="2063885" y="4415085"/>
            <a:ext cx="13885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i="1" dirty="0"/>
              <a:t>--- Advanced R</a:t>
            </a:r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69BB1F-ACB8-463C-BDF5-86160CC821D5}"/>
              </a:ext>
            </a:extLst>
          </p:cNvPr>
          <p:cNvSpPr/>
          <p:nvPr/>
        </p:nvSpPr>
        <p:spPr>
          <a:xfrm>
            <a:off x="3090983" y="1492848"/>
            <a:ext cx="31357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24292E"/>
                </a:solidFill>
                <a:latin typeface="-apple-system"/>
              </a:rPr>
              <a:t> </a:t>
            </a:r>
            <a:r>
              <a:rPr lang="en-CA" dirty="0">
                <a:solidFill>
                  <a:srgbClr val="0366D6"/>
                </a:solidFill>
                <a:latin typeface="-apple-system"/>
                <a:hlinkClick r:id="rId6"/>
              </a:rPr>
              <a:t>expressions</a:t>
            </a:r>
            <a:r>
              <a:rPr lang="en-CA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CA" dirty="0" err="1">
                <a:solidFill>
                  <a:srgbClr val="0366D6"/>
                </a:solidFill>
                <a:latin typeface="-apple-system"/>
                <a:hlinkClick r:id="rId7"/>
              </a:rPr>
              <a:t>quasiquotation</a:t>
            </a:r>
            <a:r>
              <a:rPr lang="en-CA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CA" u="sng" dirty="0">
                <a:solidFill>
                  <a:srgbClr val="0366D6"/>
                </a:solidFill>
                <a:latin typeface="-apple-system"/>
                <a:hlinkClick r:id="rId8"/>
              </a:rPr>
              <a:t>evaluation</a:t>
            </a:r>
            <a:endParaRPr lang="en-CA" dirty="0"/>
          </a:p>
        </p:txBody>
      </p:sp>
      <p:pic>
        <p:nvPicPr>
          <p:cNvPr id="3074" name="Picture 2" descr="Resultado de imagen">
            <a:extLst>
              <a:ext uri="{FF2B5EF4-FFF2-40B4-BE49-F238E27FC236}">
                <a16:creationId xmlns:a16="http://schemas.microsoft.com/office/drawing/2014/main" id="{DB9E0D84-815B-4F56-972C-E43F954C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55" y="169042"/>
            <a:ext cx="1388522" cy="138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2BCA96-E8BB-48EB-9901-5FC569B690DA}"/>
              </a:ext>
            </a:extLst>
          </p:cNvPr>
          <p:cNvSpPr/>
          <p:nvPr/>
        </p:nvSpPr>
        <p:spPr>
          <a:xfrm>
            <a:off x="128158" y="4708435"/>
            <a:ext cx="2605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https://youtu.be/nERXS3ssntw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87F2-0B63-422F-A120-C8AD4418B1E0}"/>
              </a:ext>
            </a:extLst>
          </p:cNvPr>
          <p:cNvSpPr/>
          <p:nvPr/>
        </p:nvSpPr>
        <p:spPr>
          <a:xfrm>
            <a:off x="2644548" y="4709166"/>
            <a:ext cx="40286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i="1" dirty="0"/>
              <a:t>--- YouTube video “Tidy Evaluation in 5 minutes”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0576EA-1BAB-4089-9EFC-4238623C17A7}"/>
              </a:ext>
            </a:extLst>
          </p:cNvPr>
          <p:cNvSpPr txBox="1"/>
          <p:nvPr/>
        </p:nvSpPr>
        <p:spPr>
          <a:xfrm>
            <a:off x="7668344" y="777750"/>
            <a:ext cx="3669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!! </a:t>
            </a:r>
            <a:r>
              <a:rPr lang="es-AR" dirty="0" err="1">
                <a:solidFill>
                  <a:schemeClr val="tx1"/>
                </a:solidFill>
              </a:rPr>
              <a:t>Bang</a:t>
            </a:r>
            <a:r>
              <a:rPr lang="es-AR" dirty="0">
                <a:solidFill>
                  <a:schemeClr val="tx1"/>
                </a:solidFill>
              </a:rPr>
              <a:t> </a:t>
            </a:r>
            <a:r>
              <a:rPr lang="es-AR" dirty="0" err="1">
                <a:solidFill>
                  <a:schemeClr val="tx1"/>
                </a:solidFill>
              </a:rPr>
              <a:t>bang</a:t>
            </a:r>
            <a:r>
              <a:rPr lang="es-AR" dirty="0">
                <a:solidFill>
                  <a:schemeClr val="tx1"/>
                </a:solidFill>
              </a:rPr>
              <a:t> </a:t>
            </a:r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6273D1-CA38-4B38-9D18-9BBFDBC4A8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8016" y="1085527"/>
            <a:ext cx="1933575" cy="31051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E37EB6-F4D2-4BB3-B1A8-E2740A7C8149}"/>
              </a:ext>
            </a:extLst>
          </p:cNvPr>
          <p:cNvSpPr/>
          <p:nvPr/>
        </p:nvSpPr>
        <p:spPr>
          <a:xfrm>
            <a:off x="152946" y="4399927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https://adv-r.hadley.nz</a:t>
            </a:r>
          </a:p>
        </p:txBody>
      </p:sp>
    </p:spTree>
    <p:extLst>
      <p:ext uri="{BB962C8B-B14F-4D97-AF65-F5344CB8AC3E}">
        <p14:creationId xmlns:p14="http://schemas.microsoft.com/office/powerpoint/2010/main" val="1739498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La imagen puede contener: una o varias personas, personas sentadas y pantalla">
            <a:extLst>
              <a:ext uri="{FF2B5EF4-FFF2-40B4-BE49-F238E27FC236}">
                <a16:creationId xmlns:a16="http://schemas.microsoft.com/office/drawing/2014/main" id="{9637D374-FA02-4294-92FD-86717A3F8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1348"/>
            <a:ext cx="5519528" cy="413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4ABDED-B31B-452F-A9FD-98E6C1E4A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480" y="-49822"/>
            <a:ext cx="4860776" cy="13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20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528047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88398A"/>
                </a:solidFill>
              </a:rPr>
              <a:t>2 </a:t>
            </a:r>
            <a:r>
              <a:rPr lang="en-CA" dirty="0" err="1">
                <a:solidFill>
                  <a:srgbClr val="88398A"/>
                </a:solidFill>
              </a:rPr>
              <a:t>días</a:t>
            </a:r>
            <a:r>
              <a:rPr lang="en-CA" dirty="0">
                <a:solidFill>
                  <a:srgbClr val="88398A"/>
                </a:solidFill>
              </a:rPr>
              <a:t> de workshop</a:t>
            </a:r>
            <a:endParaRPr lang="en" dirty="0">
              <a:solidFill>
                <a:srgbClr val="88398A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2 días de conferencia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67C51-39B2-4115-89B4-124E7E714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55" r="1681"/>
          <a:stretch/>
        </p:blipFill>
        <p:spPr>
          <a:xfrm>
            <a:off x="179512" y="1612400"/>
            <a:ext cx="5328592" cy="3500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35068-C85D-43D3-BA67-608C84717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0" r="10982" b="69794"/>
          <a:stretch/>
        </p:blipFill>
        <p:spPr>
          <a:xfrm>
            <a:off x="4821978" y="683720"/>
            <a:ext cx="4320480" cy="152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89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528047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2 </a:t>
            </a:r>
            <a:r>
              <a:rPr lang="en-CA" dirty="0" err="1"/>
              <a:t>días</a:t>
            </a:r>
            <a:r>
              <a:rPr lang="en-CA" dirty="0"/>
              <a:t> de workshop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88398A"/>
                </a:solidFill>
              </a:rPr>
              <a:t>2 días de conferencia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A41A0-B2D6-4F91-884C-3FDA2D24C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055" y="2859782"/>
            <a:ext cx="8640959" cy="3148500"/>
          </a:xfrm>
        </p:spPr>
        <p:txBody>
          <a:bodyPr/>
          <a:lstStyle/>
          <a:p>
            <a:pPr>
              <a:buNone/>
            </a:pPr>
            <a:endParaRPr lang="es-AR" dirty="0"/>
          </a:p>
          <a:p>
            <a:pPr>
              <a:buNone/>
            </a:pPr>
            <a:endParaRPr lang="es-AR" dirty="0"/>
          </a:p>
          <a:p>
            <a:pPr>
              <a:buNone/>
            </a:pPr>
            <a:r>
              <a:rPr lang="en-CA" dirty="0">
                <a:latin typeface="Helvetica Neue" panose="020B0604020202020204" charset="0"/>
                <a:hlinkClick r:id="rId3"/>
              </a:rPr>
              <a:t>Dianne Cook</a:t>
            </a:r>
            <a:r>
              <a:rPr lang="en-CA" dirty="0">
                <a:latin typeface="Helvetica Neue" panose="020B0604020202020204" charset="0"/>
              </a:rPr>
              <a:t> </a:t>
            </a:r>
          </a:p>
          <a:p>
            <a:pPr>
              <a:buNone/>
            </a:pPr>
            <a:r>
              <a:rPr lang="en-CA" dirty="0">
                <a:latin typeface="Helvetica Neue" panose="020B0604020202020204" charset="0"/>
              </a:rPr>
              <a:t>“To the </a:t>
            </a:r>
            <a:r>
              <a:rPr lang="en-CA" dirty="0" err="1">
                <a:latin typeface="Helvetica Neue" panose="020B0604020202020204" charset="0"/>
              </a:rPr>
              <a:t>Tidyverse</a:t>
            </a:r>
            <a:r>
              <a:rPr lang="en-CA" dirty="0">
                <a:latin typeface="Helvetica Neue" panose="020B0604020202020204" charset="0"/>
              </a:rPr>
              <a:t> and Beyond: Challenges for the Future in Data Science” </a:t>
            </a:r>
          </a:p>
          <a:p>
            <a:pPr>
              <a:buNone/>
            </a:pPr>
            <a:endParaRPr lang="en-CA" dirty="0">
              <a:latin typeface="Helvetica Neue" panose="020B0604020202020204" charset="0"/>
            </a:endParaRPr>
          </a:p>
          <a:p>
            <a:pPr>
              <a:buNone/>
            </a:pPr>
            <a:r>
              <a:rPr lang="en-CA" dirty="0">
                <a:latin typeface="Helvetica Neue" panose="020B0604020202020204" charset="0"/>
                <a:hlinkClick r:id="rId4"/>
              </a:rPr>
              <a:t>JJ Allaire</a:t>
            </a:r>
            <a:r>
              <a:rPr lang="en-CA" dirty="0">
                <a:latin typeface="Helvetica Neue" panose="020B0604020202020204" charset="0"/>
              </a:rPr>
              <a:t> </a:t>
            </a:r>
          </a:p>
          <a:p>
            <a:pPr>
              <a:buNone/>
            </a:pPr>
            <a:r>
              <a:rPr lang="en-CA" dirty="0">
                <a:latin typeface="Helvetica Neue" panose="020B0604020202020204" charset="0"/>
              </a:rPr>
              <a:t>“Machine Learning with R and TensorFlow”</a:t>
            </a:r>
          </a:p>
        </p:txBody>
      </p:sp>
      <p:pic>
        <p:nvPicPr>
          <p:cNvPr id="4" name="Picture 2" descr="La imagen puede contener: una o varias personas, personas sentadas e interior">
            <a:extLst>
              <a:ext uri="{FF2B5EF4-FFF2-40B4-BE49-F238E27FC236}">
                <a16:creationId xmlns:a16="http://schemas.microsoft.com/office/drawing/2014/main" id="{A4A791DA-A81B-42DA-A3BD-B39999061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-5976"/>
            <a:ext cx="4301063" cy="322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l5dg2_MI-d2RqjtHXIJKNcDa7lTFqOBcV6qhWcZhJEGZvWGHSVSZhAbPf73TOulXQiUOEJ1OMPHwfLZTURrI3JbzkDUL6KqUgGll4PpMuzCdf-9vJJOfnsvK6wNpAUoTCY6xkBddXp7-Q7YrfowDDF49FcQ8RqQhb2OBhsacEXceeegfJPYccCaa9OVcktTLMQVUva4P0FOOQylNSBVsGI6W219tu3F7HB-9zLVfCt74cL0GqHp4NE_R8ar_gGxCs3EqYkpiB4wgst0a8ERN_HMeqsLxyK8d28pL4mmmUR5-tGxCiQYfSJU4dZy0ix26-5-TLf1T1l3u48iAxLSD-U_6AAOgmZl7RufYELZ8CVmV58EJm5GuDJ-lw4Pm0xgSApabO5Vim0LZGkbVWo0kMdTJcxKKLOncqN9k7w_TalXYFnsrTmAGN1atdbH2voigHP5DvYjSa7q85UuYG8afpqJBAGWYl1D7NPAMv0bo_xIRYPDZ8C4fVfWtZUlkUCaBJBjeDN52apX_lh4Od1Hyp5cBKkp3GaERpIOmL9KPmpfMwSz4xBMYC9CjNMMCn0f_BfqxE3F9jpCK4qmndXAFzDsS77_O3kbfoMH18a8RIIuvHcziOAzJpIR3oT2eJdVtW9uaSp11OHFeqWOsZidRK-4-n533m_6t_w=w1017-h678-no">
            <a:extLst>
              <a:ext uri="{FF2B5EF4-FFF2-40B4-BE49-F238E27FC236}">
                <a16:creationId xmlns:a16="http://schemas.microsoft.com/office/drawing/2014/main" id="{6BC572E9-2E48-4BCC-A31D-684DBD7E0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0"/>
            <a:ext cx="7715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72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528047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AR" dirty="0"/>
              <a:t>Material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5389E9-A845-4935-86B9-9353F827956C}"/>
              </a:ext>
            </a:extLst>
          </p:cNvPr>
          <p:cNvSpPr/>
          <p:nvPr/>
        </p:nvSpPr>
        <p:spPr>
          <a:xfrm>
            <a:off x="4139028" y="2417862"/>
            <a:ext cx="1945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 err="1"/>
              <a:t>Rmarkdown</a:t>
            </a:r>
            <a:endParaRPr lang="en-CA" sz="2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19D3AB-0AFE-452B-9CB7-0468F78BF33E}"/>
              </a:ext>
            </a:extLst>
          </p:cNvPr>
          <p:cNvSpPr/>
          <p:nvPr/>
        </p:nvSpPr>
        <p:spPr>
          <a:xfrm>
            <a:off x="451519" y="3167332"/>
            <a:ext cx="2518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/>
              <a:t>Programming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79D48C-B6ED-4B0A-9ABA-34B167477398}"/>
              </a:ext>
            </a:extLst>
          </p:cNvPr>
          <p:cNvSpPr/>
          <p:nvPr/>
        </p:nvSpPr>
        <p:spPr>
          <a:xfrm>
            <a:off x="465675" y="3656709"/>
            <a:ext cx="4285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hlinkClick r:id="rId3"/>
              </a:rPr>
              <a:t>Debugging techniques in </a:t>
            </a:r>
            <a:r>
              <a:rPr lang="en-CA" dirty="0" err="1">
                <a:hlinkClick r:id="rId3"/>
              </a:rPr>
              <a:t>RStudio</a:t>
            </a:r>
            <a:r>
              <a:rPr lang="en-CA" dirty="0"/>
              <a:t>, </a:t>
            </a:r>
            <a:r>
              <a:rPr lang="en-CA" dirty="0">
                <a:hlinkClick r:id="rId4"/>
              </a:rPr>
              <a:t>Amanda </a:t>
            </a:r>
            <a:r>
              <a:rPr lang="en-CA" dirty="0" err="1">
                <a:hlinkClick r:id="rId4"/>
              </a:rPr>
              <a:t>Gadrow</a:t>
            </a:r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D3C177-71DE-44C3-A7EE-0FF725F4A7FA}"/>
              </a:ext>
            </a:extLst>
          </p:cNvPr>
          <p:cNvSpPr/>
          <p:nvPr/>
        </p:nvSpPr>
        <p:spPr>
          <a:xfrm>
            <a:off x="4139028" y="277750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Beyond R: Using R Markdown with python, </a:t>
            </a:r>
            <a:r>
              <a:rPr lang="en-CA" dirty="0" err="1">
                <a:solidFill>
                  <a:srgbClr val="0070C0"/>
                </a:solidFill>
              </a:rPr>
              <a:t>sql</a:t>
            </a:r>
            <a:r>
              <a:rPr lang="en-CA" dirty="0">
                <a:solidFill>
                  <a:srgbClr val="0070C0"/>
                </a:solidFill>
              </a:rPr>
              <a:t>, bash, and more, Aaron Berg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BB8CD4-0B1E-4C30-B8F4-E7CF60EFBD09}"/>
              </a:ext>
            </a:extLst>
          </p:cNvPr>
          <p:cNvSpPr/>
          <p:nvPr/>
        </p:nvSpPr>
        <p:spPr>
          <a:xfrm>
            <a:off x="251670" y="1694992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Shiny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63DFC4-31E8-4199-AE25-8AE9E98DC603}"/>
              </a:ext>
            </a:extLst>
          </p:cNvPr>
          <p:cNvSpPr/>
          <p:nvPr/>
        </p:nvSpPr>
        <p:spPr>
          <a:xfrm>
            <a:off x="275857" y="202006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>
                <a:hlinkClick r:id="rId5"/>
              </a:rPr>
              <a:t>Developing robust shiny apps with regression testing</a:t>
            </a:r>
            <a:r>
              <a:rPr lang="en-CA" dirty="0"/>
              <a:t>, </a:t>
            </a:r>
            <a:r>
              <a:rPr lang="en-CA" dirty="0">
                <a:hlinkClick r:id="rId6"/>
              </a:rPr>
              <a:t>Winston Chang</a:t>
            </a:r>
            <a:endParaRPr lang="en-CA" dirty="0">
              <a:solidFill>
                <a:srgbClr val="0366D6"/>
              </a:solidFill>
              <a:latin typeface="-apple-system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457374-E985-4149-A592-BBA401B0C7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0480" y="-49822"/>
            <a:ext cx="4860776" cy="13211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9E88E24-4711-4986-AFFA-1B301F401199}"/>
              </a:ext>
            </a:extLst>
          </p:cNvPr>
          <p:cNvSpPr/>
          <p:nvPr/>
        </p:nvSpPr>
        <p:spPr>
          <a:xfrm>
            <a:off x="5580112" y="3955934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Tidy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10185D-64B2-42C7-98C7-1162A7979994}"/>
              </a:ext>
            </a:extLst>
          </p:cNvPr>
          <p:cNvSpPr/>
          <p:nvPr/>
        </p:nvSpPr>
        <p:spPr>
          <a:xfrm>
            <a:off x="5580112" y="4190149"/>
            <a:ext cx="31935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0366D6"/>
                </a:solidFill>
                <a:latin typeface="-apple-system"/>
                <a:hlinkClick r:id="rId8"/>
              </a:rPr>
              <a:t>Tidy spatial data analysis</a:t>
            </a:r>
            <a:r>
              <a:rPr lang="en-CA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CA" dirty="0" err="1">
                <a:solidFill>
                  <a:srgbClr val="0366D6"/>
                </a:solidFill>
                <a:latin typeface="-apple-system"/>
                <a:hlinkClick r:id="rId9"/>
              </a:rPr>
              <a:t>Edzer</a:t>
            </a:r>
            <a:r>
              <a:rPr lang="en-CA" dirty="0">
                <a:solidFill>
                  <a:srgbClr val="0366D6"/>
                </a:solidFill>
                <a:latin typeface="-apple-system"/>
                <a:hlinkClick r:id="rId9"/>
              </a:rPr>
              <a:t> </a:t>
            </a:r>
            <a:r>
              <a:rPr lang="en-CA" dirty="0" err="1">
                <a:solidFill>
                  <a:srgbClr val="0366D6"/>
                </a:solidFill>
                <a:latin typeface="-apple-system"/>
                <a:hlinkClick r:id="rId9"/>
              </a:rPr>
              <a:t>Pebesma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4427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Laura\Stats\RLadies\Sponsors\R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" y="415061"/>
            <a:ext cx="2465838" cy="246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5" name="TextShape 1"/>
          <p:cNvSpPr txBox="1"/>
          <p:nvPr/>
        </p:nvSpPr>
        <p:spPr>
          <a:xfrm>
            <a:off x="457200" y="285840"/>
            <a:ext cx="6248160" cy="1159560"/>
          </a:xfrm>
          <a:prstGeom prst="rect">
            <a:avLst/>
          </a:prstGeom>
          <a:noFill/>
          <a:ln>
            <a:noFill/>
          </a:ln>
        </p:spPr>
        <p:txBody>
          <a:bodyPr lIns="91080" tIns="91080" rIns="91080" bIns="9108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Auspician</a:t>
            </a:r>
            <a:r>
              <a:rPr lang="en-US" sz="2800" b="1" strike="noStrike" spc="-1" dirty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lang="en-US" sz="2800" b="1" strike="noStrike" spc="-1" dirty="0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R-Ladies Buenos Aires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6" name="CustomShape 2"/>
          <p:cNvSpPr/>
          <p:nvPr/>
        </p:nvSpPr>
        <p:spPr>
          <a:xfrm>
            <a:off x="1295280" y="4152600"/>
            <a:ext cx="5943240" cy="85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080" tIns="91080" rIns="91080" bIns="91080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4D4D4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¡¡Muchas Gracias!!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7" name="Picture 2"/>
          <p:cNvPicPr/>
          <p:nvPr/>
        </p:nvPicPr>
        <p:blipFill>
          <a:blip r:embed="rId4"/>
          <a:stretch/>
        </p:blipFill>
        <p:spPr>
          <a:xfrm>
            <a:off x="5392875" y="2298833"/>
            <a:ext cx="2192640" cy="971250"/>
          </a:xfrm>
          <a:prstGeom prst="rect">
            <a:avLst/>
          </a:prstGeom>
          <a:ln>
            <a:noFill/>
          </a:ln>
        </p:spPr>
      </p:pic>
      <p:pic>
        <p:nvPicPr>
          <p:cNvPr id="999" name="Picture 6"/>
          <p:cNvPicPr/>
          <p:nvPr/>
        </p:nvPicPr>
        <p:blipFill>
          <a:blip r:embed="rId5"/>
          <a:stretch/>
        </p:blipFill>
        <p:spPr>
          <a:xfrm>
            <a:off x="1257960" y="2362997"/>
            <a:ext cx="3695040" cy="826200"/>
          </a:xfrm>
          <a:prstGeom prst="rect">
            <a:avLst/>
          </a:prstGeom>
          <a:ln>
            <a:noFill/>
          </a:ln>
        </p:spPr>
      </p:pic>
      <p:pic>
        <p:nvPicPr>
          <p:cNvPr id="1000" name="Picture 4"/>
          <p:cNvPicPr/>
          <p:nvPr/>
        </p:nvPicPr>
        <p:blipFill>
          <a:blip r:embed="rId6"/>
          <a:stretch/>
        </p:blipFill>
        <p:spPr>
          <a:xfrm>
            <a:off x="2533320" y="3486150"/>
            <a:ext cx="3856440" cy="53340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E:\Laura\Stats\RLadies\meetups\20180327\IBM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123950"/>
            <a:ext cx="2005590" cy="104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8531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C06E83-1F98-4F47-BB9F-80F3114E2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56272"/>
            <a:ext cx="4505325" cy="4829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91A1BD-3090-4018-BB9F-37F3AFD70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650" y="1340749"/>
            <a:ext cx="5086214" cy="34874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02A4AA-C045-444F-A39B-18898D4746C8}"/>
              </a:ext>
            </a:extLst>
          </p:cNvPr>
          <p:cNvSpPr/>
          <p:nvPr/>
        </p:nvSpPr>
        <p:spPr>
          <a:xfrm>
            <a:off x="5648565" y="680697"/>
            <a:ext cx="2262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dirty="0"/>
              <a:t>https://yihui.name/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117245-4E76-480F-B71C-183C2F6A48EC}"/>
              </a:ext>
            </a:extLst>
          </p:cNvPr>
          <p:cNvSpPr/>
          <p:nvPr/>
        </p:nvSpPr>
        <p:spPr>
          <a:xfrm>
            <a:off x="5652120" y="166296"/>
            <a:ext cx="16113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3200" dirty="0" err="1">
                <a:solidFill>
                  <a:srgbClr val="F92672"/>
                </a:solidFill>
                <a:latin typeface="Yanone Kaffeesatz"/>
                <a:hlinkClick r:id="rId5"/>
              </a:rPr>
              <a:t>Yihui</a:t>
            </a:r>
            <a:r>
              <a:rPr lang="en-CA" sz="3200" dirty="0">
                <a:solidFill>
                  <a:srgbClr val="F92672"/>
                </a:solidFill>
                <a:latin typeface="Yanone Kaffeesatz"/>
                <a:hlinkClick r:id="rId5"/>
              </a:rPr>
              <a:t> </a:t>
            </a:r>
            <a:r>
              <a:rPr lang="en-CA" sz="3200" dirty="0" err="1">
                <a:solidFill>
                  <a:srgbClr val="F92672"/>
                </a:solidFill>
                <a:latin typeface="Yanone Kaffeesatz"/>
                <a:hlinkClick r:id="rId5"/>
              </a:rPr>
              <a:t>Xie</a:t>
            </a:r>
            <a:endParaRPr lang="en-CA" sz="3200" dirty="0">
              <a:solidFill>
                <a:srgbClr val="F3F3F3"/>
              </a:solidFill>
              <a:latin typeface="Yanone Kaffeesatz"/>
            </a:endParaRPr>
          </a:p>
        </p:txBody>
      </p:sp>
      <p:pic>
        <p:nvPicPr>
          <p:cNvPr id="1026" name="Picture 2" descr="Yihui Xie">
            <a:extLst>
              <a:ext uri="{FF2B5EF4-FFF2-40B4-BE49-F238E27FC236}">
                <a16:creationId xmlns:a16="http://schemas.microsoft.com/office/drawing/2014/main" id="{32113CD7-222E-4BBD-A2D8-2B57DC5E7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978" y="291862"/>
            <a:ext cx="656587" cy="65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670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8F2F3F-3EC9-4526-89D4-6268D2AD5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318" y="1203597"/>
            <a:ext cx="5662056" cy="32442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685A2D-8F4F-4742-BB01-A8285C105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147814"/>
            <a:ext cx="2697806" cy="10991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EECA67-6161-4EA2-9B82-7E9949B98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92" y="438883"/>
            <a:ext cx="1743075" cy="2419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99CE12-4F6B-4FEA-AA89-9E44403D4D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784" y="438883"/>
            <a:ext cx="5112568" cy="51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4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s://lh3.googleusercontent.com/6cXKIyb-YdOgC977xTZgDCl99d-5Zr5ZqqCWp9Do5ErSV4YcM6UZE-WJLa9vpMsjcfM5rNtE6DivwB7chqxe0xyzx2D8C2z40RlWFrNPuQC3Lyho0hvrmdMwf0CfQ6DNKVWL61lXMICpIOZnPOndj7rLo75WfT6Kkfy00bYFGeHx2zqig6nJT3XJJJi2NmjeOCAx-jabuhy7ZAr9gLn9xJzwxEf8lLJ7U131BbRUfK22WQqAwV7UvgWXyHAU8RAjw3eYSKT-rehhltXTgMnbJ4edjq1QLE0gkvYkx995LuE0RYmCKzFhvbLWc4DvG8ZnvI679TsAtwUTDdi3uonJCvOPbqTl-PgJxTDOCdlQzDabBQufiRYnFtBKVpfUsCyZhHtRmyq_BpFcj8C87KMoRFG-1siTdZcu5H1ARWI2ONeN0ctCyinAMMDOkX01Lj7DIxKwugGjn6VQ9Oye6jyBC4n7ofUnEXG0KgfPg8yGbUiZzlZFELajUrETAHrhtY3O0gED72LWnLZkzMfU83X7c5TDGK9BiXvm516OHq7HXubpS87kazEZ0fh-AxidQhj-fW6sgjJI_cwx2FN3PC2xeYlCp60HY5reNBCKYx0wRavZaR8rOXzbVSdFtrNow4p7NLWA5kC5vnLI-vOQqWrGQsWeWpbkhAqEYw=w1017-h678-no">
            <a:extLst>
              <a:ext uri="{FF2B5EF4-FFF2-40B4-BE49-F238E27FC236}">
                <a16:creationId xmlns:a16="http://schemas.microsoft.com/office/drawing/2014/main" id="{09CB341F-A6C5-4CEF-98B0-F3268C27A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89"/>
            <a:ext cx="7715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4DDACE4-2900-4804-9307-0A0DE040B768}"/>
              </a:ext>
            </a:extLst>
          </p:cNvPr>
          <p:cNvSpPr/>
          <p:nvPr/>
        </p:nvSpPr>
        <p:spPr>
          <a:xfrm>
            <a:off x="5279447" y="4775614"/>
            <a:ext cx="2332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7030A0"/>
                </a:solidFill>
              </a:rPr>
              <a:t>www.tidytextmining.com/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25EA14-644B-4F79-AD8D-EFA7F7A7F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663" y="3466878"/>
            <a:ext cx="1366098" cy="16680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A3B4EE-64FB-4FF0-B11D-A6367A0EAA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5" t="30233" r="35566" b="11628"/>
          <a:stretch/>
        </p:blipFill>
        <p:spPr>
          <a:xfrm>
            <a:off x="107505" y="0"/>
            <a:ext cx="2520280" cy="136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62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776F8B-84B0-48C4-9118-DDE1977769F1}"/>
              </a:ext>
            </a:extLst>
          </p:cNvPr>
          <p:cNvSpPr/>
          <p:nvPr/>
        </p:nvSpPr>
        <p:spPr>
          <a:xfrm>
            <a:off x="290556" y="55552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b="1" dirty="0">
                <a:solidFill>
                  <a:schemeClr val="tx1"/>
                </a:solidFill>
                <a:latin typeface="Open Sans"/>
              </a:rPr>
              <a:t>Understanding Principal Component Analysis </a:t>
            </a:r>
          </a:p>
          <a:p>
            <a:r>
              <a:rPr lang="en-CA" b="1" dirty="0">
                <a:solidFill>
                  <a:schemeClr val="tx1"/>
                </a:solidFill>
                <a:latin typeface="Open Sans"/>
              </a:rPr>
              <a:t>Using Stack Overflow Data</a:t>
            </a:r>
            <a:endParaRPr lang="en-CA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B001A5-9EB5-4419-82B2-0F625BB1F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119" y="123478"/>
            <a:ext cx="4605369" cy="2859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6A2E58-450A-4CA6-9F30-4915DF11A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70" y="1421645"/>
            <a:ext cx="2880320" cy="2597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C6DAAE-2F32-432B-9405-A4146A6AC1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16"/>
          <a:stretch/>
        </p:blipFill>
        <p:spPr>
          <a:xfrm>
            <a:off x="3855408" y="2596672"/>
            <a:ext cx="3109807" cy="242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1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DC4A00-6BDB-42CF-942F-97FBFE87E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105994"/>
            <a:ext cx="2016224" cy="1308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088735-9ECF-4179-BA88-23F9434E0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128588"/>
            <a:ext cx="3267074" cy="2443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3FB4CC-7D00-4611-8F7B-376BC69BC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751" y="2061988"/>
            <a:ext cx="3312368" cy="25263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531BA8-CE4F-4473-BE21-F8DFFCBEA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176" y="2595099"/>
            <a:ext cx="3312368" cy="2419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DC790B-5632-44A5-BDC7-BB4F642C6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63" y="1745957"/>
            <a:ext cx="1826245" cy="154314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8F6639-A7AE-47D0-BB19-4708446EE98F}"/>
              </a:ext>
            </a:extLst>
          </p:cNvPr>
          <p:cNvSpPr/>
          <p:nvPr/>
        </p:nvSpPr>
        <p:spPr>
          <a:xfrm>
            <a:off x="48910" y="1411071"/>
            <a:ext cx="20441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404040"/>
                </a:solidFill>
                <a:latin typeface="Source Sans Pro"/>
              </a:rPr>
              <a:t>Thomas Lin Pedersen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52442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D39476-3775-4FC6-98D9-C5F03D6E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896975"/>
            <a:ext cx="4229101" cy="3197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FFBA4C-2C3E-45BC-990D-A6909C2D2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07654"/>
            <a:ext cx="3257174" cy="3044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23611C-739D-49EC-8BFF-8FD4D65E4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1" y="105994"/>
            <a:ext cx="2016224" cy="130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52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67B564-A521-46B0-9961-9894292C5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54438"/>
            <a:ext cx="3546793" cy="2592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095F8C-6DC5-4138-820A-3533962A8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105994"/>
            <a:ext cx="2016224" cy="1308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CEA42-FB8B-4463-A5DC-E50C45EC6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643758"/>
            <a:ext cx="3541129" cy="2490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36799B-134F-4F51-8774-642554F0D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913" y="951570"/>
            <a:ext cx="2548939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04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E9855-B1F3-4829-A4BE-C53A9CD83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1304925"/>
            <a:ext cx="6143625" cy="2533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A9CBA7-3225-4FF3-9C0D-F19554190D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50"/>
          <a:stretch/>
        </p:blipFill>
        <p:spPr>
          <a:xfrm>
            <a:off x="6804248" y="2314321"/>
            <a:ext cx="2339752" cy="28417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51ACF2-B345-44A8-9A52-135F4FBC9AB7}"/>
              </a:ext>
            </a:extLst>
          </p:cNvPr>
          <p:cNvSpPr txBox="1"/>
          <p:nvPr/>
        </p:nvSpPr>
        <p:spPr>
          <a:xfrm>
            <a:off x="6804248" y="1795126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Daniela </a:t>
            </a:r>
            <a:r>
              <a:rPr lang="es-AR" dirty="0" err="1"/>
              <a:t>Vazquez</a:t>
            </a:r>
            <a:endParaRPr lang="es-AR" dirty="0"/>
          </a:p>
          <a:p>
            <a:r>
              <a:rPr lang="es-AR" dirty="0"/>
              <a:t>@d4tagirl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98191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528047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AR" dirty="0"/>
              <a:t>¿Cómo seguir una conferencia?</a:t>
            </a:r>
            <a:endParaRPr lang="en" dirty="0">
              <a:solidFill>
                <a:srgbClr val="88398A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F9729A-4FA8-4FCB-BA43-21CA860CE763}"/>
              </a:ext>
            </a:extLst>
          </p:cNvPr>
          <p:cNvGrpSpPr/>
          <p:nvPr/>
        </p:nvGrpSpPr>
        <p:grpSpPr>
          <a:xfrm>
            <a:off x="2501769" y="1923678"/>
            <a:ext cx="5436603" cy="1577980"/>
            <a:chOff x="1979712" y="1851670"/>
            <a:chExt cx="5436603" cy="157798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8ED7AD3-D830-4FA4-8BD6-CE02C62AF68A}"/>
                </a:ext>
              </a:extLst>
            </p:cNvPr>
            <p:cNvSpPr txBox="1"/>
            <p:nvPr/>
          </p:nvSpPr>
          <p:spPr>
            <a:xfrm>
              <a:off x="3023827" y="2844875"/>
              <a:ext cx="43924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3200" b="1" dirty="0">
                  <a:solidFill>
                    <a:srgbClr val="00B0F0"/>
                  </a:solidFill>
                </a:rPr>
                <a:t>#</a:t>
              </a:r>
              <a:r>
                <a:rPr lang="es-AR" sz="3200" b="1" dirty="0" err="1">
                  <a:solidFill>
                    <a:srgbClr val="00B0F0"/>
                  </a:solidFill>
                </a:rPr>
                <a:t>Rstudioconf</a:t>
              </a:r>
              <a:endParaRPr lang="en-CA" sz="3200" b="1" dirty="0">
                <a:solidFill>
                  <a:srgbClr val="00B0F0"/>
                </a:solidFill>
              </a:endParaRPr>
            </a:p>
          </p:txBody>
        </p:sp>
        <p:pic>
          <p:nvPicPr>
            <p:cNvPr id="2050" name="Picture 2" descr="Resultado de imagen">
              <a:extLst>
                <a:ext uri="{FF2B5EF4-FFF2-40B4-BE49-F238E27FC236}">
                  <a16:creationId xmlns:a16="http://schemas.microsoft.com/office/drawing/2014/main" id="{441EEBE2-3DB9-4498-B782-077B267F0550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1851670"/>
              <a:ext cx="1492409" cy="1099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6161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528047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AR" dirty="0"/>
              <a:t>Material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5389E9-A845-4935-86B9-9353F827956C}"/>
              </a:ext>
            </a:extLst>
          </p:cNvPr>
          <p:cNvSpPr/>
          <p:nvPr/>
        </p:nvSpPr>
        <p:spPr>
          <a:xfrm>
            <a:off x="4139028" y="2417862"/>
            <a:ext cx="19451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>
                <a:solidFill>
                  <a:srgbClr val="24292E"/>
                </a:solidFill>
                <a:latin typeface="-apple-system"/>
              </a:rPr>
              <a:t>Packages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19D3AB-0AFE-452B-9CB7-0468F78BF33E}"/>
              </a:ext>
            </a:extLst>
          </p:cNvPr>
          <p:cNvSpPr/>
          <p:nvPr/>
        </p:nvSpPr>
        <p:spPr>
          <a:xfrm>
            <a:off x="827584" y="3651870"/>
            <a:ext cx="22733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b="1" dirty="0">
                <a:solidFill>
                  <a:srgbClr val="24292E"/>
                </a:solidFill>
                <a:latin typeface="-apple-system"/>
              </a:rPr>
              <a:t>Case-study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79D48C-B6ED-4B0A-9ABA-34B167477398}"/>
              </a:ext>
            </a:extLst>
          </p:cNvPr>
          <p:cNvSpPr/>
          <p:nvPr/>
        </p:nvSpPr>
        <p:spPr>
          <a:xfrm>
            <a:off x="827584" y="4224960"/>
            <a:ext cx="3534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0366D6"/>
                </a:solidFill>
                <a:latin typeface="-apple-system"/>
                <a:hlinkClick r:id="rId3"/>
              </a:rPr>
              <a:t>A SAS-to-R success story, Elizabeth J. Atkinson</a:t>
            </a:r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D3C177-71DE-44C3-A7EE-0FF725F4A7FA}"/>
              </a:ext>
            </a:extLst>
          </p:cNvPr>
          <p:cNvSpPr/>
          <p:nvPr/>
        </p:nvSpPr>
        <p:spPr>
          <a:xfrm>
            <a:off x="4135284" y="279741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>
                <a:solidFill>
                  <a:srgbClr val="0366D6"/>
                </a:solidFill>
                <a:latin typeface="-apple-system"/>
                <a:hlinkClick r:id="rId4"/>
              </a:rPr>
              <a:t>Five packages in five weeks - from boredom to contribution via blogging</a:t>
            </a:r>
            <a:r>
              <a:rPr lang="en-CA" dirty="0">
                <a:solidFill>
                  <a:srgbClr val="24292E"/>
                </a:solidFill>
                <a:latin typeface="-apple-system"/>
              </a:rPr>
              <a:t>, </a:t>
            </a:r>
            <a:r>
              <a:rPr lang="en-CA" dirty="0" err="1">
                <a:solidFill>
                  <a:srgbClr val="0366D6"/>
                </a:solidFill>
                <a:latin typeface="-apple-system"/>
                <a:hlinkClick r:id="rId5"/>
              </a:rPr>
              <a:t>Giora</a:t>
            </a:r>
            <a:r>
              <a:rPr lang="en-CA" dirty="0">
                <a:solidFill>
                  <a:srgbClr val="0366D6"/>
                </a:solidFill>
                <a:latin typeface="-apple-system"/>
                <a:hlinkClick r:id="rId5"/>
              </a:rPr>
              <a:t> </a:t>
            </a:r>
            <a:r>
              <a:rPr lang="en-CA" dirty="0" err="1">
                <a:solidFill>
                  <a:srgbClr val="0366D6"/>
                </a:solidFill>
                <a:latin typeface="-apple-system"/>
                <a:hlinkClick r:id="rId5"/>
              </a:rPr>
              <a:t>Simchoni</a:t>
            </a:r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BB8CD4-0B1E-4C30-B8F4-E7CF60EFBD09}"/>
              </a:ext>
            </a:extLst>
          </p:cNvPr>
          <p:cNvSpPr/>
          <p:nvPr/>
        </p:nvSpPr>
        <p:spPr>
          <a:xfrm>
            <a:off x="251670" y="1694992"/>
            <a:ext cx="1035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00" b="1" dirty="0">
                <a:solidFill>
                  <a:srgbClr val="24292E"/>
                </a:solidFill>
                <a:latin typeface="-apple-system"/>
              </a:rPr>
              <a:t>Teaching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63DFC4-31E8-4199-AE25-8AE9E98DC603}"/>
              </a:ext>
            </a:extLst>
          </p:cNvPr>
          <p:cNvSpPr/>
          <p:nvPr/>
        </p:nvSpPr>
        <p:spPr>
          <a:xfrm>
            <a:off x="251520" y="206432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>
                <a:solidFill>
                  <a:srgbClr val="0366D6"/>
                </a:solidFill>
                <a:latin typeface="-apple-system"/>
              </a:rPr>
              <a:t>Kaggle in the classroom: using R and GitHub to run predictive modeling competitions, Colin </a:t>
            </a:r>
            <a:r>
              <a:rPr lang="en-CA" dirty="0" err="1">
                <a:solidFill>
                  <a:srgbClr val="0366D6"/>
                </a:solidFill>
                <a:latin typeface="-apple-system"/>
              </a:rPr>
              <a:t>Rundel</a:t>
            </a:r>
            <a:endParaRPr lang="en-CA" dirty="0">
              <a:solidFill>
                <a:srgbClr val="0366D6"/>
              </a:solidFill>
              <a:latin typeface="-apple-system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DD5CF7-A2FA-4D49-948D-94EC836A7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480" y="-49822"/>
            <a:ext cx="4860776" cy="13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0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381000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>
                <a:solidFill>
                  <a:srgbClr val="88398A"/>
                </a:solidFill>
              </a:rPr>
              <a:t>Noticias de R-Ladies </a:t>
            </a:r>
            <a:r>
              <a:rPr lang="en" dirty="0">
                <a:solidFill>
                  <a:schemeClr val="bg2"/>
                </a:solidFill>
              </a:rPr>
              <a:t>Global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26" y="794784"/>
            <a:ext cx="6629399" cy="406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75788" y="4781550"/>
            <a:ext cx="3358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/>
              <a:t>https://gqueiroz.shinyapps.io/rshinylady/</a:t>
            </a:r>
          </a:p>
        </p:txBody>
      </p:sp>
    </p:spTree>
    <p:extLst>
      <p:ext uri="{BB962C8B-B14F-4D97-AF65-F5344CB8AC3E}">
        <p14:creationId xmlns:p14="http://schemas.microsoft.com/office/powerpoint/2010/main" val="826096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8698-5019-4491-8316-C5012D0C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R-Studio Cloud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74900-B7B0-4089-985B-8778EC893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830" y="3348182"/>
            <a:ext cx="3821031" cy="1615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614DF-25A1-4B5A-9098-65B5303B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818" y="987574"/>
            <a:ext cx="4610100" cy="21240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74AF5A0-BE8C-4FFC-A248-309AF5B295BC}"/>
              </a:ext>
            </a:extLst>
          </p:cNvPr>
          <p:cNvSpPr txBox="1">
            <a:spLocks/>
          </p:cNvSpPr>
          <p:nvPr/>
        </p:nvSpPr>
        <p:spPr>
          <a:xfrm>
            <a:off x="706030" y="849432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s-AR" dirty="0">
                <a:solidFill>
                  <a:schemeClr val="accent5">
                    <a:lumMod val="75000"/>
                  </a:schemeClr>
                </a:solidFill>
              </a:rPr>
              <a:t>Beta</a:t>
            </a:r>
            <a:endParaRPr lang="en-CA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23542-1D38-4F0E-A9BB-1328BB36A65E}"/>
              </a:ext>
            </a:extLst>
          </p:cNvPr>
          <p:cNvSpPr txBox="1"/>
          <p:nvPr/>
        </p:nvSpPr>
        <p:spPr>
          <a:xfrm>
            <a:off x="899592" y="2787774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Plataforma para aprender 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6962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0A19AD-00FA-439E-9582-BF1C04BFC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915566"/>
            <a:ext cx="607872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82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376C0E-EC3E-4822-B293-7171CBBF0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34" y="1774985"/>
            <a:ext cx="5550198" cy="33378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346CD7-D48E-4A1F-952A-5CE42DECE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1635646"/>
            <a:ext cx="2844752" cy="209727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84EB956-7FDB-4FC3-A72F-50689C8A5C7E}"/>
              </a:ext>
            </a:extLst>
          </p:cNvPr>
          <p:cNvSpPr/>
          <p:nvPr/>
        </p:nvSpPr>
        <p:spPr>
          <a:xfrm>
            <a:off x="1547664" y="411510"/>
            <a:ext cx="1822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24292E"/>
                </a:solidFill>
                <a:latin typeface="-apple-system"/>
              </a:rPr>
              <a:t> </a:t>
            </a:r>
            <a:r>
              <a:rPr lang="en-CA" dirty="0">
                <a:solidFill>
                  <a:srgbClr val="0366D6"/>
                </a:solidFill>
                <a:latin typeface="-apple-system"/>
                <a:hlinkClick r:id="rId4"/>
              </a:rPr>
              <a:t>@</a:t>
            </a:r>
            <a:r>
              <a:rPr lang="en-CA" dirty="0" err="1">
                <a:solidFill>
                  <a:srgbClr val="0366D6"/>
                </a:solidFill>
                <a:latin typeface="-apple-system"/>
                <a:hlinkClick r:id="rId4"/>
              </a:rPr>
              <a:t>drob</a:t>
            </a:r>
            <a:endParaRPr lang="en-CA" dirty="0">
              <a:solidFill>
                <a:srgbClr val="0366D6"/>
              </a:solidFill>
              <a:latin typeface="-apple-system"/>
            </a:endParaRPr>
          </a:p>
          <a:p>
            <a:r>
              <a:rPr lang="es-AR" dirty="0">
                <a:solidFill>
                  <a:srgbClr val="0366D6"/>
                </a:solidFill>
                <a:latin typeface="-apple-system"/>
              </a:rPr>
              <a:t>V</a:t>
            </a:r>
            <a:r>
              <a:rPr lang="en-CA" dirty="0">
                <a:solidFill>
                  <a:srgbClr val="0366D6"/>
                </a:solidFill>
                <a:latin typeface="-apple-system"/>
              </a:rPr>
              <a:t>arianceexplained.org</a:t>
            </a:r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BBCEDA-51C9-46A7-A779-0D859F733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80" y="243397"/>
            <a:ext cx="1285408" cy="18437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8D7A6E-45C7-48FF-8DA6-AA8ABC515235}"/>
              </a:ext>
            </a:extLst>
          </p:cNvPr>
          <p:cNvSpPr/>
          <p:nvPr/>
        </p:nvSpPr>
        <p:spPr>
          <a:xfrm>
            <a:off x="7740352" y="1327869"/>
            <a:ext cx="1040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DataCamp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913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EA8778-DAE3-44B8-B25F-90F9237AF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275606"/>
            <a:ext cx="6912768" cy="3541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0C6F1-0EDD-43FB-A3B1-67BBF465E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95486"/>
            <a:ext cx="58674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94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594F8-85B5-4566-A4DA-9C617C11D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" y="32474"/>
            <a:ext cx="4680520" cy="2545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FB0424-6675-4CFD-8C27-C101D8657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925" y="1929676"/>
            <a:ext cx="6315075" cy="3181350"/>
          </a:xfrm>
          <a:prstGeom prst="rect">
            <a:avLst/>
          </a:prstGeom>
        </p:spPr>
      </p:pic>
      <p:pic>
        <p:nvPicPr>
          <p:cNvPr id="6146" name="Picture 2" descr="Jim Hester">
            <a:extLst>
              <a:ext uri="{FF2B5EF4-FFF2-40B4-BE49-F238E27FC236}">
                <a16:creationId xmlns:a16="http://schemas.microsoft.com/office/drawing/2014/main" id="{6D367AB2-7635-4337-892F-102FA4BD1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891887"/>
            <a:ext cx="1256928" cy="125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C3D162-8DD0-4989-99C7-2C73158D2C90}"/>
              </a:ext>
            </a:extLst>
          </p:cNvPr>
          <p:cNvSpPr/>
          <p:nvPr/>
        </p:nvSpPr>
        <p:spPr>
          <a:xfrm>
            <a:off x="275260" y="4136181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@</a:t>
            </a:r>
            <a:r>
              <a:rPr lang="en-CA" dirty="0" err="1"/>
              <a:t>jimhester</a:t>
            </a:r>
            <a:r>
              <a:rPr lang="en-CA" dirty="0"/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660234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CD4671-A6D0-40AE-868E-D4E5B8E18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2" y="1"/>
            <a:ext cx="3894483" cy="2355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5068DC-9F4D-4911-B682-E7C5410F9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445" y="941264"/>
            <a:ext cx="5196276" cy="3790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A643B1-D587-4F65-8527-A83FD5E96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89" y="3350118"/>
            <a:ext cx="2906179" cy="13818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FB8F7E-72E5-4FE7-87B7-59D477FE0C98}"/>
              </a:ext>
            </a:extLst>
          </p:cNvPr>
          <p:cNvCxnSpPr>
            <a:cxnSpLocks/>
          </p:cNvCxnSpPr>
          <p:nvPr/>
        </p:nvCxnSpPr>
        <p:spPr>
          <a:xfrm flipH="1" flipV="1">
            <a:off x="3347864" y="3507854"/>
            <a:ext cx="936104" cy="694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E9DCE-49E0-457F-AC3B-E869A35BD83B}"/>
              </a:ext>
            </a:extLst>
          </p:cNvPr>
          <p:cNvSpPr/>
          <p:nvPr/>
        </p:nvSpPr>
        <p:spPr>
          <a:xfrm>
            <a:off x="333105" y="4677842"/>
            <a:ext cx="22322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/>
              <a:t>http://www.masalmon.eu/2017/12/11/goodrpackages/</a:t>
            </a:r>
          </a:p>
        </p:txBody>
      </p:sp>
      <p:pic>
        <p:nvPicPr>
          <p:cNvPr id="4098" name="Picture 2" descr="MaÃ«lle Salmon ð">
            <a:extLst>
              <a:ext uri="{FF2B5EF4-FFF2-40B4-BE49-F238E27FC236}">
                <a16:creationId xmlns:a16="http://schemas.microsoft.com/office/drawing/2014/main" id="{A65229C7-9E97-4D48-9F71-38E0184D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87" y="2454538"/>
            <a:ext cx="883314" cy="88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5FD95D-9485-4411-B09F-FFFCF869DB2F}"/>
              </a:ext>
            </a:extLst>
          </p:cNvPr>
          <p:cNvSpPr/>
          <p:nvPr/>
        </p:nvSpPr>
        <p:spPr>
          <a:xfrm>
            <a:off x="1318993" y="2802366"/>
            <a:ext cx="1431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 err="1">
                <a:solidFill>
                  <a:srgbClr val="657786"/>
                </a:solidFill>
                <a:latin typeface="Segoe UI" panose="020B0502040204020203" pitchFamily="34" charset="0"/>
                <a:hlinkClick r:id="rId7"/>
              </a:rPr>
              <a:t>Maelle</a:t>
            </a:r>
            <a:r>
              <a:rPr lang="en-CA" b="1" dirty="0">
                <a:solidFill>
                  <a:srgbClr val="657786"/>
                </a:solidFill>
                <a:latin typeface="Segoe UI" panose="020B0502040204020203" pitchFamily="34" charset="0"/>
                <a:hlinkClick r:id="rId7"/>
              </a:rPr>
              <a:t> Salmon</a:t>
            </a:r>
          </a:p>
          <a:p>
            <a:r>
              <a:rPr lang="en-CA" b="1" dirty="0">
                <a:solidFill>
                  <a:srgbClr val="657786"/>
                </a:solidFill>
                <a:latin typeface="Segoe UI" panose="020B0502040204020203" pitchFamily="34" charset="0"/>
                <a:hlinkClick r:id="rId7"/>
              </a:rPr>
              <a:t>@</a:t>
            </a:r>
            <a:r>
              <a:rPr lang="en-CA" dirty="0" err="1">
                <a:solidFill>
                  <a:srgbClr val="657786"/>
                </a:solidFill>
                <a:latin typeface="Segoe UI" panose="020B0502040204020203" pitchFamily="34" charset="0"/>
                <a:hlinkClick r:id="rId7"/>
              </a:rPr>
              <a:t>ma_salmon</a:t>
            </a:r>
            <a:endParaRPr lang="en-CA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877E832-E1B9-46E0-8FAA-2D22277E14B7}"/>
              </a:ext>
            </a:extLst>
          </p:cNvPr>
          <p:cNvSpPr/>
          <p:nvPr/>
        </p:nvSpPr>
        <p:spPr>
          <a:xfrm>
            <a:off x="333105" y="2442272"/>
            <a:ext cx="3014759" cy="2697235"/>
          </a:xfrm>
          <a:prstGeom prst="roundRect">
            <a:avLst>
              <a:gd name="adj" fmla="val 129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5471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1F0894-3303-44CF-81F3-00F627DC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Posters</a:t>
            </a:r>
            <a:br>
              <a:rPr lang="es-AR" dirty="0"/>
            </a:br>
            <a:br>
              <a:rPr lang="es-AR" dirty="0"/>
            </a:br>
            <a:br>
              <a:rPr lang="es-AR" dirty="0"/>
            </a:br>
            <a:br>
              <a:rPr lang="es-AR" dirty="0"/>
            </a:br>
            <a:br>
              <a:rPr lang="es-AR" dirty="0"/>
            </a:br>
            <a:r>
              <a:rPr lang="es-AR" dirty="0">
                <a:solidFill>
                  <a:schemeClr val="accent5"/>
                </a:solidFill>
              </a:rPr>
              <a:t>Stand</a:t>
            </a:r>
            <a:br>
              <a:rPr lang="es-AR" dirty="0">
                <a:solidFill>
                  <a:schemeClr val="accent5"/>
                </a:solidFill>
              </a:rPr>
            </a:br>
            <a:r>
              <a:rPr lang="es-AR" dirty="0">
                <a:solidFill>
                  <a:schemeClr val="accent5"/>
                </a:solidFill>
              </a:rPr>
              <a:t>R-Ladies</a:t>
            </a:r>
            <a:endParaRPr lang="en-CA" dirty="0">
              <a:solidFill>
                <a:schemeClr val="accent5"/>
              </a:solidFill>
            </a:endParaRPr>
          </a:p>
        </p:txBody>
      </p:sp>
      <p:pic>
        <p:nvPicPr>
          <p:cNvPr id="9218" name="Picture 2" descr="La imagen puede contener: 5 personas, interior">
            <a:extLst>
              <a:ext uri="{FF2B5EF4-FFF2-40B4-BE49-F238E27FC236}">
                <a16:creationId xmlns:a16="http://schemas.microsoft.com/office/drawing/2014/main" id="{C40A4C71-ECBD-4327-BABE-A989DA38F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11" y="687684"/>
            <a:ext cx="5976664" cy="448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2FCABB-190C-44DE-9F09-F6CA21E7D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299" y="3703470"/>
            <a:ext cx="2002160" cy="149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66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OJESCf3Mana-vii72z0f6hX0tqp6KJo1-1pDnKA6MuAy3Wsh_hVKswBS6pmEC19Q8YLggd2vdkFHYghdc-c5K814zfJdysfk_Iwvr2vhxnJXlWJtpVVzGlGwzhvBMRhkUvR2CKidXxrVrrtdCnktYVSF21a_Xxu5DDwynQwaUB-_vMYQV9KPx17nqi94UAMq2Q8IkTzzgEnYIDyHhZqkqSymp0E942ub-rW9qRMqKLGqLwaaCuLEabDuZqzkS_3HNcVftFU7nYvzbwY6VhuZQRpfE-HIq-c2qHHltCGQK-8ZqiOYaMvdXm4fS94onFXHfjzPirvMHEJO1SU5HihU39P5AlnsGIZrMyUzdn-BUkM4IQpgml_gdt6Cu1x0O2E9den09abwx72KZ9p9cxCZa4qli5gHtfeEGxnwxjAgne-ZIscz6fU4SFglFEbq6xw8ZkIQAmG3nv50tDSpffKeMBjeP0Y-lojRm2nZJLjmzju8I6ljhcu-3MNLnJzEls4weuVWR5TG9Ue6QSYYPyRY2QQNHyMkcna4v_4aVJ8EaF_mPH_0oQlOAS_flsQL2wbKDwcbAY4iZYoV-mobs6KGzJ3ZknhD10e-RSM7TY2Q_71a3QKjEOkz3PSfAVbZaBFlaF1Rq5H8Z5rJMpB3m85enEl4cZ7nMJ7Eqg=w1017-h678-no">
            <a:extLst>
              <a:ext uri="{FF2B5EF4-FFF2-40B4-BE49-F238E27FC236}">
                <a16:creationId xmlns:a16="http://schemas.microsoft.com/office/drawing/2014/main" id="{C211BC58-38AB-4D6E-84C9-F2067D66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0"/>
            <a:ext cx="7715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FgnNtYiBtkdRndGlQThOr7hPk_0U7JdJDpkFn092vEsJs5eAShLqTFwLO9_iVEmQTA6mg4p4-f8BZad6JdtG-S3Hl3wIAb92RxWiEAQQLLFMArwYcBTS0WiEVYHLuPiXPp9bptJ3eO9URlRDZz2kllji_F99G1xi196XmEfPA40VvSEhTuRQVNrG74acVbhmruwZEXNTFGELwklgGNo0jHOWHi1VjIadcdo0kZlOpH9hRh-uYhKaEjSWaLLG1HeRGgvuM5f7vTTQza0FM2CjcS9TZv79YPoBT8heIT2CS0kq4oP_y29RYRa7-A9z9jBXiucI6n8pxGH09GrsQZdAaiEeR3egqGTi8uPkz1s__faGVweRzHKT1e-EiJ4F_XrJfOUmvttGFjqyLBuKXaXkfkERnVfhWKMXBs5GY1QiiXxP-BVpSkGJxccDj2NqRFQ_JY8YBlsPXgNNtx9k8lpBSJPE3nKBOtrbrQWJM1vBsI_dwhSSROaOA2Wr88KSmBIjvD0NlxGX9YYLJ0tablKJkcErLUOLjXeZLkaAh4cKB70ME_iEjY-fAQHgciZcvIuL1Ohp7OPCOyDR6mzzWLjjB1RibARDowkJ6svJ63MYCI9VvqOlqNA29wFN8ejNQrNJMf5ZJEzlVIMmh1eMoMvVumWuIBpsm6BbvA=w904-h678-no">
            <a:extLst>
              <a:ext uri="{FF2B5EF4-FFF2-40B4-BE49-F238E27FC236}">
                <a16:creationId xmlns:a16="http://schemas.microsoft.com/office/drawing/2014/main" id="{218D81EE-6548-487E-937F-5F3BF9D5C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5" y="-32274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A3C261-FA92-458D-953C-B992FDBFF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662766"/>
            <a:ext cx="5187106" cy="33395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4CDA2B-B293-45E8-A180-723125F03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977" y="3332545"/>
            <a:ext cx="2045023" cy="15145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026E3C-0B86-462C-A5A6-361BEF6696D4}"/>
              </a:ext>
            </a:extLst>
          </p:cNvPr>
          <p:cNvSpPr/>
          <p:nvPr/>
        </p:nvSpPr>
        <p:spPr>
          <a:xfrm>
            <a:off x="755576" y="4371950"/>
            <a:ext cx="1659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657786"/>
                </a:solidFill>
                <a:latin typeface="Segoe UI" panose="020B0502040204020203" pitchFamily="34" charset="0"/>
                <a:hlinkClick r:id="rId6"/>
              </a:rPr>
              <a:t>@</a:t>
            </a:r>
            <a:r>
              <a:rPr lang="en-CA" dirty="0" err="1">
                <a:solidFill>
                  <a:srgbClr val="657786"/>
                </a:solidFill>
                <a:latin typeface="Segoe UI" panose="020B0502040204020203" pitchFamily="34" charset="0"/>
                <a:hlinkClick r:id="rId6"/>
              </a:rPr>
              <a:t>fly_upside_down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2946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22FA3-0B79-45AB-B683-0511D2E8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" y="51470"/>
            <a:ext cx="3708411" cy="2880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C0B1AB-D0E4-4329-8DB9-0E1C46AEB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704" y="51470"/>
            <a:ext cx="3996301" cy="2736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3D0E5E-DDE6-4CD8-854E-0E134F27E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711" y="0"/>
            <a:ext cx="2961972" cy="303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11832A-CFDC-46C2-B290-6E13B7864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54" y="27635"/>
            <a:ext cx="7765013" cy="529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381000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>
                <a:solidFill>
                  <a:srgbClr val="88398A"/>
                </a:solidFill>
              </a:rPr>
              <a:t>Noticias de R-Ladies </a:t>
            </a:r>
            <a:r>
              <a:rPr lang="en" dirty="0">
                <a:solidFill>
                  <a:schemeClr val="bg2"/>
                </a:solidFill>
              </a:rPr>
              <a:t>LatAm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16" y="1504950"/>
            <a:ext cx="2968456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75788" y="4781550"/>
            <a:ext cx="3358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dirty="0"/>
              <a:t>https://gqueiroz.shinyapps.io/rshinylady/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04862"/>
            <a:ext cx="297377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5" y="409883"/>
            <a:ext cx="3362325" cy="435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4708525" y="4591050"/>
            <a:ext cx="304800" cy="76200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ight Arrow 9"/>
          <p:cNvSpPr/>
          <p:nvPr/>
        </p:nvSpPr>
        <p:spPr>
          <a:xfrm>
            <a:off x="4714875" y="4095750"/>
            <a:ext cx="304800" cy="76200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ight Arrow 10"/>
          <p:cNvSpPr/>
          <p:nvPr/>
        </p:nvSpPr>
        <p:spPr>
          <a:xfrm>
            <a:off x="4714875" y="1009650"/>
            <a:ext cx="304800" cy="76200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ight Arrow 11"/>
          <p:cNvSpPr/>
          <p:nvPr/>
        </p:nvSpPr>
        <p:spPr>
          <a:xfrm>
            <a:off x="4714875" y="766762"/>
            <a:ext cx="304800" cy="76200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910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3.googleusercontent.com/JBv5-GqX_-wiARpijch27u1eJ-OZxdvmMEzwwU9mmELwr3Nc21oatgP0_1Ng97R9RCWthMdWO1jmBCfC8YYOYz1ZbAGZPYcAdyCByAyUrfciRQpxMp1RK9zU2IJMdKtkICDUjlJufW1f-jNnQawQHCQYo-tCCCYgD2-XMM61DNBLO2Fms0-E3AHUXp_QO9vtz4inKyX6TO87Nfgn21rtKNcaxMKFKBZoo5EVIGLCkZY1F1o2NPmDadJ8koWcVDH2vQFLwHN4mlDYgEy8BIC6f5ztEtef6i-_TBWGSQlqXjEVZaMSR9FAuvTlQFyYbPz8bR77XcckEXm_y0xfPrV7Sj_apYFOWuFoG8whQFKH9e384l7VPpAy_Go1xoquAQJ6Mi5WQzQtVJ18GEVlsDjJsb-KZOgBtklwGJ2wGAw9O6kLsGCOf9siamWsxNko99NdUZz_nkpfP16Ec3i9IsVWobTjhRartv_MSWCWv3WrJeh_xLRi8j6Uosq8JX4_4KRdJRvzNKimAXRbZTxs9RhvJTg71sM18tCnPCVAFSqlY9WUiaSk-VEj0W5JXGe222yOugFnDRaTTiy0x1XsMbS1T4EA9abudXt6DrFVMpWk1eZAqIzEu9TX1wlt3tRV0idGI4YfWjJiufO8uPji5THsF8J1WOFeFMK1Lg=w509-h678-no">
            <a:extLst>
              <a:ext uri="{FF2B5EF4-FFF2-40B4-BE49-F238E27FC236}">
                <a16:creationId xmlns:a16="http://schemas.microsoft.com/office/drawing/2014/main" id="{6BF58AB5-0AA5-412B-9468-918ADB684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0"/>
            <a:ext cx="38608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825FFB-4337-4CBB-BD70-45C439535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078" y="2859782"/>
            <a:ext cx="3672408" cy="32045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DB9E09-5CCC-4AA3-A88E-6BBA7F12B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60" y="249607"/>
            <a:ext cx="3803526" cy="230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35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-fuxv679ramn9_W2pHQcUsOwAzhlfdxizDUz6MqG0uG1JBd5Wxt_zMi3vrsUEIXKMguo9c4uFwz-hIcb1GiOmcEx2-8RNQ2gEsMCl_TTMx0SaplCThwaFWOsWuXNXNg7Mo5W8aulDxKGnMtOvMpCCaaO0CwGXygK_Xf8YQ03zJLskja2o34V3G5f9kSxyJLlW_DD6EmahVkil1InPMfoa8ScrdMWqsPotmD0xgSWeOzp1PFZcS_5zj4jYl48OK81WPzM74VsYPgOhyiBjA19ete7-9STwe8F5J8l9YkhpbXr6xkJuYV3BGpHWaMfMcZ_LKP1r4BLRtS6U6cc5r6XHnTlHaJLK-_H3nMl-_1BW4UmEAjY6POEUer3F7eay_bqUr1719X2x2UaddgC8f84ds3gJPNzTOxugWOeKXtnINnZJVuZBrKO7IFDJj00eCy6TqYkNL7fE9hWjFSslWZqftRkWIowe6GPIcIuysvi9VD8jw8CUsFj7Awua6J8TTvS5HSIf-LB3s0byvxOXj7Tx-WiQjGCxb2Grm0LGZWjig5h0t0QtLFdO2OexXuDTTteYVoVHqUkP5xFXVHGBQwa_KBhaUyN2OqYy4ZePfLg8d2rNM9hQ7a9dW6dg7_EUx1sNcAMAFW1aU2wSeyAEiTRsWPQkY7v9YcRMg=w1017-h678-no">
            <a:extLst>
              <a:ext uri="{FF2B5EF4-FFF2-40B4-BE49-F238E27FC236}">
                <a16:creationId xmlns:a16="http://schemas.microsoft.com/office/drawing/2014/main" id="{A8D3AA88-5631-4704-93A9-1D609D796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-1843"/>
            <a:ext cx="7715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5E157C-A452-4632-8C70-8391C0BBDC82}"/>
              </a:ext>
            </a:extLst>
          </p:cNvPr>
          <p:cNvSpPr/>
          <p:nvPr/>
        </p:nvSpPr>
        <p:spPr>
          <a:xfrm>
            <a:off x="160441" y="4227934"/>
            <a:ext cx="1386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657786"/>
                </a:solidFill>
                <a:latin typeface="Segoe UI" panose="020B0502040204020203" pitchFamily="34" charset="0"/>
                <a:hlinkClick r:id="rId4"/>
              </a:rPr>
              <a:t>FOTOS: </a:t>
            </a:r>
          </a:p>
          <a:p>
            <a:r>
              <a:rPr lang="en-CA" b="1" dirty="0">
                <a:solidFill>
                  <a:srgbClr val="657786"/>
                </a:solidFill>
                <a:latin typeface="Segoe UI" panose="020B0502040204020203" pitchFamily="34" charset="0"/>
                <a:hlinkClick r:id="rId4"/>
              </a:rPr>
              <a:t>@</a:t>
            </a:r>
            <a:r>
              <a:rPr lang="en-CA" dirty="0" err="1">
                <a:solidFill>
                  <a:srgbClr val="657786"/>
                </a:solidFill>
                <a:latin typeface="Segoe UI" panose="020B0502040204020203" pitchFamily="34" charset="0"/>
                <a:hlinkClick r:id="rId4"/>
              </a:rPr>
              <a:t>CMastication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2861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778308-FDA4-42FE-8B76-2B7DE4E6D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920" y="1115008"/>
            <a:ext cx="6500159" cy="291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1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5B004B-FC95-4CFF-8DE9-66A73B80D5E1}"/>
              </a:ext>
            </a:extLst>
          </p:cNvPr>
          <p:cNvSpPr/>
          <p:nvPr/>
        </p:nvSpPr>
        <p:spPr>
          <a:xfrm>
            <a:off x="4427984" y="1923678"/>
            <a:ext cx="18549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http://r4ds.had.co.nz/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7ACE85-6210-4D91-8CD4-F6804100D3C1}"/>
              </a:ext>
            </a:extLst>
          </p:cNvPr>
          <p:cNvSpPr/>
          <p:nvPr/>
        </p:nvSpPr>
        <p:spPr>
          <a:xfrm>
            <a:off x="4427984" y="1131590"/>
            <a:ext cx="30299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http://www.cookbook-r.com/Graphs/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F05C1-26DB-4099-877D-C2AA47F5A227}"/>
              </a:ext>
            </a:extLst>
          </p:cNvPr>
          <p:cNvSpPr txBox="1"/>
          <p:nvPr/>
        </p:nvSpPr>
        <p:spPr>
          <a:xfrm>
            <a:off x="1907703" y="3473301"/>
            <a:ext cx="3447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>
                <a:solidFill>
                  <a:schemeClr val="accent6"/>
                </a:solidFill>
              </a:rPr>
              <a:t>Libros</a:t>
            </a:r>
          </a:p>
          <a:p>
            <a:r>
              <a:rPr lang="es-AR" sz="3200" b="1" dirty="0">
                <a:solidFill>
                  <a:schemeClr val="accent6"/>
                </a:solidFill>
              </a:rPr>
              <a:t>online!</a:t>
            </a:r>
            <a:endParaRPr lang="en-CA" sz="3200" b="1" dirty="0">
              <a:solidFill>
                <a:schemeClr val="accent6"/>
              </a:solidFill>
            </a:endParaRPr>
          </a:p>
        </p:txBody>
      </p:sp>
      <p:pic>
        <p:nvPicPr>
          <p:cNvPr id="12290" name="Picture 2" descr="Resultado de imagen para copy and paste">
            <a:extLst>
              <a:ext uri="{FF2B5EF4-FFF2-40B4-BE49-F238E27FC236}">
                <a16:creationId xmlns:a16="http://schemas.microsoft.com/office/drawing/2014/main" id="{5713401D-15ED-4A4A-92FD-3EDC2A090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255" y="3059624"/>
            <a:ext cx="2476375" cy="147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1A76C5-289B-4030-BA47-D77E7D75F1B0}"/>
              </a:ext>
            </a:extLst>
          </p:cNvPr>
          <p:cNvSpPr/>
          <p:nvPr/>
        </p:nvSpPr>
        <p:spPr>
          <a:xfrm>
            <a:off x="4427984" y="1395765"/>
            <a:ext cx="21643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i="1" dirty="0"/>
              <a:t>--- R Graphics Cookbook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17FEB6-59ED-469E-B06F-353C5E08CC14}"/>
              </a:ext>
            </a:extLst>
          </p:cNvPr>
          <p:cNvSpPr/>
          <p:nvPr/>
        </p:nvSpPr>
        <p:spPr>
          <a:xfrm>
            <a:off x="4463255" y="2192130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i="1" dirty="0"/>
              <a:t>--- R for Data Science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32EBAE-D1D3-46CD-811A-5D765AA6A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924" y="892883"/>
            <a:ext cx="2748785" cy="206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14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E5695A-46F4-4EB8-B2D8-D301E35C3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23478"/>
            <a:ext cx="8820150" cy="4629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34E666-21D2-4307-9B41-24673E4DEE0A}"/>
              </a:ext>
            </a:extLst>
          </p:cNvPr>
          <p:cNvSpPr txBox="1"/>
          <p:nvPr/>
        </p:nvSpPr>
        <p:spPr>
          <a:xfrm>
            <a:off x="3707904" y="4835723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>
                <a:solidFill>
                  <a:srgbClr val="7030A0"/>
                </a:solidFill>
              </a:rPr>
              <a:t>Muchas Gracias</a:t>
            </a:r>
            <a:endParaRPr lang="en-CA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516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381000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>
                <a:solidFill>
                  <a:srgbClr val="88398A"/>
                </a:solidFill>
              </a:rPr>
              <a:t>Noticias de R-Ladies </a:t>
            </a:r>
            <a:r>
              <a:rPr lang="en" dirty="0">
                <a:solidFill>
                  <a:schemeClr val="bg2"/>
                </a:solidFill>
              </a:rPr>
              <a:t>LatAm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38645"/>
            <a:ext cx="6096000" cy="3007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hape 185"/>
          <p:cNvSpPr txBox="1">
            <a:spLocks noGrp="1"/>
          </p:cNvSpPr>
          <p:nvPr>
            <p:ph type="body" idx="1"/>
          </p:nvPr>
        </p:nvSpPr>
        <p:spPr>
          <a:xfrm>
            <a:off x="1219200" y="4019550"/>
            <a:ext cx="6781800" cy="7620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indent="0">
              <a:buNone/>
            </a:pPr>
            <a:r>
              <a:rPr lang="en-US" sz="1600" dirty="0">
                <a:solidFill>
                  <a:schemeClr val="bg2"/>
                </a:solidFill>
              </a:rPr>
              <a:t>En la Universidad de Palermo</a:t>
            </a:r>
          </a:p>
          <a:p>
            <a:pPr indent="0">
              <a:buNone/>
            </a:pPr>
            <a:r>
              <a:rPr lang="en-US" sz="1600" dirty="0">
                <a:solidFill>
                  <a:schemeClr val="bg2"/>
                </a:solidFill>
              </a:rPr>
              <a:t>¡</a:t>
            </a:r>
            <a:r>
              <a:rPr lang="en-US" sz="1600" dirty="0" err="1">
                <a:solidFill>
                  <a:schemeClr val="bg2"/>
                </a:solidFill>
              </a:rPr>
              <a:t>Enviá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tu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trabajo</a:t>
            </a:r>
            <a:r>
              <a:rPr lang="en-US" sz="1600" dirty="0">
                <a:solidFill>
                  <a:schemeClr val="bg2"/>
                </a:solidFill>
              </a:rPr>
              <a:t> hasta el 13 de Abril!</a:t>
            </a:r>
          </a:p>
          <a:p>
            <a:pPr indent="0">
              <a:buNone/>
            </a:pPr>
            <a:r>
              <a:rPr lang="en-US" sz="1600" dirty="0" err="1">
                <a:solidFill>
                  <a:schemeClr val="bg2"/>
                </a:solidFill>
              </a:rPr>
              <a:t>Todas</a:t>
            </a:r>
            <a:r>
              <a:rPr lang="en-US" sz="1600" dirty="0">
                <a:solidFill>
                  <a:schemeClr val="bg2"/>
                </a:solidFill>
              </a:rPr>
              <a:t> las </a:t>
            </a:r>
            <a:r>
              <a:rPr lang="en-US" sz="1600" dirty="0" err="1">
                <a:solidFill>
                  <a:schemeClr val="bg2"/>
                </a:solidFill>
              </a:rPr>
              <a:t>novedades</a:t>
            </a:r>
            <a:r>
              <a:rPr lang="en-US" sz="1600" dirty="0">
                <a:solidFill>
                  <a:schemeClr val="bg2"/>
                </a:solidFill>
              </a:rPr>
              <a:t> en latin-r.com o en las </a:t>
            </a:r>
            <a:r>
              <a:rPr lang="en-US" sz="1600" dirty="0" err="1">
                <a:solidFill>
                  <a:schemeClr val="bg2"/>
                </a:solidFill>
              </a:rPr>
              <a:t>redes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sociales</a:t>
            </a:r>
            <a:r>
              <a:rPr lang="en-US" sz="1600" dirty="0">
                <a:solidFill>
                  <a:schemeClr val="bg2"/>
                </a:solidFill>
              </a:rPr>
              <a:t> de la </a:t>
            </a:r>
            <a:r>
              <a:rPr lang="en-US" sz="1600" dirty="0" err="1">
                <a:solidFill>
                  <a:schemeClr val="bg2"/>
                </a:solidFill>
              </a:rPr>
              <a:t>conf</a:t>
            </a:r>
            <a:endParaRPr lang="en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76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381000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>
                <a:solidFill>
                  <a:srgbClr val="88398A"/>
                </a:solidFill>
              </a:rPr>
              <a:t>Noticias de R-Ladies </a:t>
            </a:r>
            <a:r>
              <a:rPr lang="en" dirty="0">
                <a:solidFill>
                  <a:schemeClr val="bg2"/>
                </a:solidFill>
              </a:rPr>
              <a:t>Argentina</a:t>
            </a:r>
          </a:p>
        </p:txBody>
      </p:sp>
      <p:sp>
        <p:nvSpPr>
          <p:cNvPr id="13" name="Shape 185"/>
          <p:cNvSpPr txBox="1">
            <a:spLocks noGrp="1"/>
          </p:cNvSpPr>
          <p:nvPr>
            <p:ph type="body" idx="1"/>
          </p:nvPr>
        </p:nvSpPr>
        <p:spPr>
          <a:xfrm>
            <a:off x="533400" y="819150"/>
            <a:ext cx="80010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628650" lvl="1" indent="-342900">
              <a:spcBef>
                <a:spcPts val="1200"/>
              </a:spcBef>
              <a:spcAft>
                <a:spcPts val="600"/>
              </a:spcAft>
              <a:buFont typeface="Helvetica Neue"/>
              <a:buChar char="▪"/>
            </a:pPr>
            <a:r>
              <a:rPr lang="en" sz="2500" dirty="0">
                <a:solidFill>
                  <a:srgbClr val="88398A"/>
                </a:solidFill>
              </a:rPr>
              <a:t>Capítulos Activos: </a:t>
            </a:r>
            <a:r>
              <a:rPr lang="en" sz="2500" dirty="0">
                <a:solidFill>
                  <a:schemeClr val="bg2"/>
                </a:solidFill>
              </a:rPr>
              <a:t>Buenos Aires, Santa Rosa, Mendoza</a:t>
            </a:r>
          </a:p>
          <a:p>
            <a:pPr marL="1083847" lvl="2" indent="-342900">
              <a:spcBef>
                <a:spcPts val="1200"/>
              </a:spcBef>
              <a:spcAft>
                <a:spcPts val="600"/>
              </a:spcAft>
              <a:buFont typeface="Helvetica Neue"/>
              <a:buChar char="▪"/>
            </a:pPr>
            <a:r>
              <a:rPr lang="en" sz="2500" dirty="0">
                <a:solidFill>
                  <a:schemeClr val="bg2"/>
                </a:solidFill>
              </a:rPr>
              <a:t>La Plata </a:t>
            </a:r>
            <a:r>
              <a:rPr lang="en" sz="2500" dirty="0">
                <a:solidFill>
                  <a:srgbClr val="88398A"/>
                </a:solidFill>
              </a:rPr>
              <a:t>– primer meetup 19/4 –</a:t>
            </a:r>
          </a:p>
          <a:p>
            <a:pPr marL="628650" lvl="1" indent="-342900">
              <a:spcBef>
                <a:spcPts val="1200"/>
              </a:spcBef>
              <a:spcAft>
                <a:spcPts val="600"/>
              </a:spcAft>
              <a:buFont typeface="Helvetica Neue"/>
              <a:buChar char="▪"/>
            </a:pPr>
            <a:r>
              <a:rPr lang="en" sz="2500" dirty="0">
                <a:solidFill>
                  <a:srgbClr val="88398A"/>
                </a:solidFill>
              </a:rPr>
              <a:t>Capítulo Naciente: </a:t>
            </a:r>
            <a:r>
              <a:rPr lang="en" sz="2500" dirty="0">
                <a:solidFill>
                  <a:schemeClr val="bg2"/>
                </a:solidFill>
              </a:rPr>
              <a:t>Ushuaia</a:t>
            </a:r>
          </a:p>
          <a:p>
            <a:pPr marL="628650" lvl="1" indent="-342900">
              <a:spcBef>
                <a:spcPts val="1200"/>
              </a:spcBef>
              <a:spcAft>
                <a:spcPts val="600"/>
              </a:spcAft>
              <a:buFont typeface="Helvetica Neue"/>
              <a:buChar char="▪"/>
            </a:pPr>
            <a:r>
              <a:rPr lang="en" sz="2500" dirty="0">
                <a:solidFill>
                  <a:srgbClr val="88398A"/>
                </a:solidFill>
              </a:rPr>
              <a:t>Capítulo en Gestación: </a:t>
            </a:r>
            <a:r>
              <a:rPr lang="en" sz="2500" dirty="0">
                <a:solidFill>
                  <a:schemeClr val="bg2"/>
                </a:solidFill>
              </a:rPr>
              <a:t>Córdoba</a:t>
            </a:r>
          </a:p>
          <a:p>
            <a:pPr marL="628650" lvl="1" indent="-342900">
              <a:spcBef>
                <a:spcPts val="1200"/>
              </a:spcBef>
              <a:spcAft>
                <a:spcPts val="600"/>
              </a:spcAft>
              <a:buFont typeface="Helvetica Neue"/>
              <a:buChar char="▪"/>
            </a:pPr>
            <a:r>
              <a:rPr lang="en" sz="2500" dirty="0">
                <a:solidFill>
                  <a:schemeClr val="bg2"/>
                </a:solidFill>
                <a:latin typeface="Arial"/>
                <a:cs typeface="Arial"/>
              </a:rPr>
              <a:t>¿</a:t>
            </a:r>
            <a:r>
              <a:rPr lang="en" sz="2500" dirty="0">
                <a:solidFill>
                  <a:schemeClr val="bg2"/>
                </a:solidFill>
              </a:rPr>
              <a:t>Conocés alguna mujer que quiera comenzar un capítulo? </a:t>
            </a:r>
            <a:r>
              <a:rPr lang="en" sz="2500" dirty="0">
                <a:solidFill>
                  <a:schemeClr val="bg2"/>
                </a:solidFill>
                <a:latin typeface="Arial"/>
                <a:cs typeface="Arial"/>
              </a:rPr>
              <a:t>¡</a:t>
            </a:r>
            <a:r>
              <a:rPr lang="en" sz="2500" dirty="0">
                <a:solidFill>
                  <a:schemeClr val="bg2"/>
                </a:solidFill>
              </a:rPr>
              <a:t>Contactála con nosotras!</a:t>
            </a:r>
          </a:p>
          <a:p>
            <a:pPr marL="227468" indent="0">
              <a:spcBef>
                <a:spcPts val="1200"/>
              </a:spcBef>
              <a:spcAft>
                <a:spcPts val="600"/>
              </a:spcAft>
              <a:buNone/>
            </a:pPr>
            <a:endParaRPr lang="en" sz="25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4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524000" y="1200150"/>
            <a:ext cx="1828800" cy="1353149"/>
            <a:chOff x="4038600" y="1847251"/>
            <a:chExt cx="1828800" cy="1353149"/>
          </a:xfrm>
        </p:grpSpPr>
        <p:pic>
          <p:nvPicPr>
            <p:cNvPr id="19" name="Picture 3" descr="E:\Laura\Fotos\tw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400" y="1847251"/>
              <a:ext cx="1143000" cy="127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4038600" y="2990251"/>
              <a:ext cx="1828800" cy="210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1" name="Shape 143"/>
          <p:cNvSpPr txBox="1">
            <a:spLocks/>
          </p:cNvSpPr>
          <p:nvPr/>
        </p:nvSpPr>
        <p:spPr>
          <a:xfrm>
            <a:off x="323528" y="345151"/>
            <a:ext cx="7239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>
              <a:buSzPct val="25000"/>
            </a:pPr>
            <a:r>
              <a:rPr lang="en" sz="2800" dirty="0">
                <a:solidFill>
                  <a:schemeClr val="bg2"/>
                </a:solidFill>
              </a:rPr>
              <a:t>Organizadoras de </a:t>
            </a:r>
            <a:r>
              <a:rPr lang="en" sz="2800" dirty="0">
                <a:solidFill>
                  <a:srgbClr val="88398A"/>
                </a:solidFill>
              </a:rPr>
              <a:t>R-Ladies Buenos Aires</a:t>
            </a:r>
          </a:p>
        </p:txBody>
      </p:sp>
      <p:sp>
        <p:nvSpPr>
          <p:cNvPr id="22" name="Shape 144"/>
          <p:cNvSpPr txBox="1">
            <a:spLocks/>
          </p:cNvSpPr>
          <p:nvPr/>
        </p:nvSpPr>
        <p:spPr>
          <a:xfrm>
            <a:off x="1514475" y="2305050"/>
            <a:ext cx="1727835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1600" dirty="0">
                <a:solidFill>
                  <a:schemeClr val="bg2"/>
                </a:solidFill>
              </a:rPr>
              <a:t>Laura Ación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028950"/>
            <a:ext cx="1143000" cy="1143000"/>
          </a:xfrm>
          <a:prstGeom prst="rect">
            <a:avLst/>
          </a:prstGeom>
        </p:spPr>
      </p:pic>
      <p:sp>
        <p:nvSpPr>
          <p:cNvPr id="25" name="Shape 144"/>
          <p:cNvSpPr txBox="1">
            <a:spLocks/>
          </p:cNvSpPr>
          <p:nvPr/>
        </p:nvSpPr>
        <p:spPr>
          <a:xfrm>
            <a:off x="1219200" y="4133850"/>
            <a:ext cx="23622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1600" dirty="0">
                <a:solidFill>
                  <a:schemeClr val="bg2"/>
                </a:solidFill>
              </a:rPr>
              <a:t>Fabiana Flores</a:t>
            </a:r>
          </a:p>
        </p:txBody>
      </p:sp>
      <p:pic>
        <p:nvPicPr>
          <p:cNvPr id="26" name="Picture 2" descr="Resultado de imagen para paola corra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0015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Resultado de imagen para florencia d'andre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20015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hape 144"/>
          <p:cNvSpPr txBox="1">
            <a:spLocks/>
          </p:cNvSpPr>
          <p:nvPr/>
        </p:nvSpPr>
        <p:spPr>
          <a:xfrm>
            <a:off x="2971800" y="2305649"/>
            <a:ext cx="21336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None/>
            </a:pPr>
            <a:r>
              <a:rPr lang="en" sz="1600" dirty="0">
                <a:solidFill>
                  <a:schemeClr val="bg2"/>
                </a:solidFill>
              </a:rPr>
              <a:t>Paola Corrales</a:t>
            </a:r>
            <a:endParaRPr lang="en" sz="1200" dirty="0">
              <a:solidFill>
                <a:schemeClr val="bg2"/>
              </a:solidFill>
            </a:endParaRPr>
          </a:p>
        </p:txBody>
      </p:sp>
      <p:sp>
        <p:nvSpPr>
          <p:cNvPr id="35" name="Shape 144"/>
          <p:cNvSpPr txBox="1">
            <a:spLocks/>
          </p:cNvSpPr>
          <p:nvPr/>
        </p:nvSpPr>
        <p:spPr>
          <a:xfrm>
            <a:off x="4876800" y="2305649"/>
            <a:ext cx="19812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None/>
            </a:pPr>
            <a:r>
              <a:rPr lang="en" sz="1600" dirty="0">
                <a:solidFill>
                  <a:schemeClr val="bg2"/>
                </a:solidFill>
              </a:rPr>
              <a:t>Flor D’Andrea</a:t>
            </a:r>
            <a:endParaRPr lang="en" sz="1200" dirty="0">
              <a:solidFill>
                <a:schemeClr val="bg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064381"/>
            <a:ext cx="1148486" cy="112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Shape 144"/>
          <p:cNvSpPr txBox="1">
            <a:spLocks/>
          </p:cNvSpPr>
          <p:nvPr/>
        </p:nvSpPr>
        <p:spPr>
          <a:xfrm>
            <a:off x="2819400" y="4133850"/>
            <a:ext cx="23622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1600" dirty="0">
                <a:solidFill>
                  <a:schemeClr val="bg2"/>
                </a:solidFill>
              </a:rPr>
              <a:t>Priscilla Minotti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044952"/>
            <a:ext cx="1143000" cy="1137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Shape 144"/>
          <p:cNvSpPr txBox="1">
            <a:spLocks/>
          </p:cNvSpPr>
          <p:nvPr/>
        </p:nvSpPr>
        <p:spPr>
          <a:xfrm>
            <a:off x="4648200" y="4133850"/>
            <a:ext cx="23622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1600" dirty="0">
                <a:solidFill>
                  <a:schemeClr val="bg2"/>
                </a:solidFill>
              </a:rPr>
              <a:t>Mónica Alonso</a:t>
            </a:r>
          </a:p>
        </p:txBody>
      </p:sp>
    </p:spTree>
    <p:extLst>
      <p:ext uri="{BB962C8B-B14F-4D97-AF65-F5344CB8AC3E}">
        <p14:creationId xmlns:p14="http://schemas.microsoft.com/office/powerpoint/2010/main" val="287260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43"/>
          <p:cNvSpPr txBox="1">
            <a:spLocks/>
          </p:cNvSpPr>
          <p:nvPr/>
        </p:nvSpPr>
        <p:spPr>
          <a:xfrm>
            <a:off x="323528" y="285750"/>
            <a:ext cx="7239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>
              <a:buSzPct val="25000"/>
            </a:pPr>
            <a:r>
              <a:rPr lang="en" sz="2800" dirty="0">
                <a:solidFill>
                  <a:schemeClr val="bg2"/>
                </a:solidFill>
              </a:rPr>
              <a:t>Nuevas Colaboradoras de </a:t>
            </a:r>
          </a:p>
          <a:p>
            <a:pPr>
              <a:buSzPct val="25000"/>
            </a:pPr>
            <a:r>
              <a:rPr lang="en" sz="2800" dirty="0">
                <a:solidFill>
                  <a:srgbClr val="88398A"/>
                </a:solidFill>
              </a:rPr>
              <a:t>R-Ladies Buenos Aires</a:t>
            </a:r>
          </a:p>
        </p:txBody>
      </p:sp>
      <p:sp>
        <p:nvSpPr>
          <p:cNvPr id="22" name="Shape 144"/>
          <p:cNvSpPr txBox="1">
            <a:spLocks/>
          </p:cNvSpPr>
          <p:nvPr/>
        </p:nvSpPr>
        <p:spPr>
          <a:xfrm>
            <a:off x="1524000" y="3523651"/>
            <a:ext cx="1727835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Font typeface="Helvetica Neue"/>
              <a:buNone/>
            </a:pPr>
            <a:r>
              <a:rPr lang="en" sz="1600" dirty="0">
                <a:solidFill>
                  <a:schemeClr val="bg2"/>
                </a:solidFill>
              </a:rPr>
              <a:t>Emilia Gibellini</a:t>
            </a:r>
          </a:p>
        </p:txBody>
      </p:sp>
      <p:sp>
        <p:nvSpPr>
          <p:cNvPr id="33" name="Shape 144"/>
          <p:cNvSpPr txBox="1">
            <a:spLocks/>
          </p:cNvSpPr>
          <p:nvPr/>
        </p:nvSpPr>
        <p:spPr>
          <a:xfrm>
            <a:off x="3200400" y="3524250"/>
            <a:ext cx="21336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None/>
            </a:pPr>
            <a:r>
              <a:rPr lang="en" sz="1600" dirty="0">
                <a:solidFill>
                  <a:schemeClr val="bg2"/>
                </a:solidFill>
              </a:rPr>
              <a:t>Paola Prieto</a:t>
            </a:r>
            <a:endParaRPr lang="en" sz="1200" dirty="0">
              <a:solidFill>
                <a:schemeClr val="bg2"/>
              </a:solidFill>
            </a:endParaRPr>
          </a:p>
        </p:txBody>
      </p:sp>
      <p:sp>
        <p:nvSpPr>
          <p:cNvPr id="35" name="Shape 144"/>
          <p:cNvSpPr txBox="1">
            <a:spLocks/>
          </p:cNvSpPr>
          <p:nvPr/>
        </p:nvSpPr>
        <p:spPr>
          <a:xfrm>
            <a:off x="5257800" y="3524250"/>
            <a:ext cx="19812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None/>
            </a:pPr>
            <a:r>
              <a:rPr lang="en" sz="1600" dirty="0">
                <a:solidFill>
                  <a:schemeClr val="bg2"/>
                </a:solidFill>
              </a:rPr>
              <a:t>Cecilia Raggio</a:t>
            </a:r>
            <a:endParaRPr lang="en" sz="1200" dirty="0">
              <a:solidFill>
                <a:schemeClr val="bg2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773" y="1985963"/>
            <a:ext cx="1538287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160" y="1985364"/>
            <a:ext cx="1538287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985364"/>
            <a:ext cx="1537688" cy="153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5330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 err="1"/>
              <a:t>RStudioConf</a:t>
            </a:r>
            <a:r>
              <a:rPr lang="en-CA" dirty="0"/>
              <a:t> 2018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‘</a:t>
            </a:r>
            <a:r>
              <a:rPr lang="en-CA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San Diego</a:t>
            </a:r>
            <a:r>
              <a:rPr lang="en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  <p:pic>
        <p:nvPicPr>
          <p:cNvPr id="7170" name="Picture 2" descr="No hay texto alternativo automático disponible.">
            <a:extLst>
              <a:ext uri="{FF2B5EF4-FFF2-40B4-BE49-F238E27FC236}">
                <a16:creationId xmlns:a16="http://schemas.microsoft.com/office/drawing/2014/main" id="{7A6D578C-7782-4D5B-A23D-A019B6AB3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672" y="1344351"/>
            <a:ext cx="2867944" cy="38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C7177D-AB4F-4650-BE3D-B9F3E9E43D2F}"/>
              </a:ext>
            </a:extLst>
          </p:cNvPr>
          <p:cNvSpPr txBox="1"/>
          <p:nvPr/>
        </p:nvSpPr>
        <p:spPr>
          <a:xfrm>
            <a:off x="6948264" y="4587974"/>
            <a:ext cx="1577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@cantoflor_87</a:t>
            </a:r>
            <a:endParaRPr lang="en-CA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727</Words>
  <Application>Microsoft Office PowerPoint</Application>
  <PresentationFormat>On-screen Show (16:9)</PresentationFormat>
  <Paragraphs>171</Paragraphs>
  <Slides>44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Courier</vt:lpstr>
      <vt:lpstr>Helvetica Neue</vt:lpstr>
      <vt:lpstr>Open Sans</vt:lpstr>
      <vt:lpstr>Segoe UI</vt:lpstr>
      <vt:lpstr>Titillium Web</vt:lpstr>
      <vt:lpstr>Arial</vt:lpstr>
      <vt:lpstr>Yanone Kaffeesatz</vt:lpstr>
      <vt:lpstr>Courier New</vt:lpstr>
      <vt:lpstr>Source Sans Pro</vt:lpstr>
      <vt:lpstr>-apple-system</vt:lpstr>
      <vt:lpstr>R-Ladies Template</vt:lpstr>
      <vt:lpstr>PowerPoint Presentation</vt:lpstr>
      <vt:lpstr>PowerPoint Presentation</vt:lpstr>
      <vt:lpstr>Noticias de R-Ladies Global</vt:lpstr>
      <vt:lpstr>Noticias de R-Ladies LatAm</vt:lpstr>
      <vt:lpstr>Noticias de R-Ladies LatAm</vt:lpstr>
      <vt:lpstr>Noticias de R-Ladies Argentina</vt:lpstr>
      <vt:lpstr>PowerPoint Presentation</vt:lpstr>
      <vt:lpstr>PowerPoint Presentation</vt:lpstr>
      <vt:lpstr>RStudioConf 2018</vt:lpstr>
      <vt:lpstr>PowerPoint Presentation</vt:lpstr>
      <vt:lpstr>Material</vt:lpstr>
      <vt:lpstr>PowerPoint Presentation</vt:lpstr>
      <vt:lpstr>PowerPoint Presentation</vt:lpstr>
      <vt:lpstr>PowerPoint Presentation</vt:lpstr>
      <vt:lpstr>PowerPoint Presentation</vt:lpstr>
      <vt:lpstr>2 días de workshop 2 días de conferencia</vt:lpstr>
      <vt:lpstr>2 días de workshop 2 días de conferencia</vt:lpstr>
      <vt:lpstr>PowerPoint Presentation</vt:lpstr>
      <vt:lpstr>Material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¿Cómo seguir una conferencia?</vt:lpstr>
      <vt:lpstr>Material</vt:lpstr>
      <vt:lpstr>R-Studio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Posters     Stand R-Ladies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Alice Daish</dc:creator>
  <cp:lastModifiedBy>Florencia D'Andrea</cp:lastModifiedBy>
  <cp:revision>35</cp:revision>
  <dcterms:modified xsi:type="dcterms:W3CDTF">2018-03-25T22:33:56Z</dcterms:modified>
</cp:coreProperties>
</file>